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media/media1.mov" ContentType="video/unknown"/>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Shape 123"/>
          <p:cNvSpPr/>
          <p:nvPr>
            <p:ph type="sldImg"/>
          </p:nvPr>
        </p:nvSpPr>
        <p:spPr>
          <a:prstGeom prst="rect">
            <a:avLst/>
          </a:prstGeom>
        </p:spPr>
        <p:txBody>
          <a:bodyPr/>
          <a:lstStyle/>
          <a:p>
            <a:pPr/>
          </a:p>
        </p:txBody>
      </p:sp>
      <p:sp>
        <p:nvSpPr>
          <p:cNvPr id="124" name="Shape 124"/>
          <p:cNvSpPr/>
          <p:nvPr>
            <p:ph type="body" sz="quarter" idx="1"/>
          </p:nvPr>
        </p:nvSpPr>
        <p:spPr>
          <a:prstGeom prst="rect">
            <a:avLst/>
          </a:prstGeom>
        </p:spPr>
        <p:txBody>
          <a:bodyPr/>
          <a:lstStyle/>
          <a:p>
            <a:pPr/>
            <a:r>
              <a:t>Hello Everyone. I am Ankit Goyal, a PhD student at Princeton University. Today I will be talking about our work “PackIt: A Virtual Environment for Geometric Planning”. This is a joint work with my advisor Prof. Jia Deng.</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hape 195"/>
          <p:cNvSpPr/>
          <p:nvPr>
            <p:ph type="sldImg"/>
          </p:nvPr>
        </p:nvSpPr>
        <p:spPr>
          <a:prstGeom prst="rect">
            <a:avLst/>
          </a:prstGeom>
        </p:spPr>
        <p:txBody>
          <a:bodyPr/>
          <a:lstStyle/>
          <a:p>
            <a:pPr/>
          </a:p>
        </p:txBody>
      </p:sp>
      <p:sp>
        <p:nvSpPr>
          <p:cNvPr id="196" name="Shape 196"/>
          <p:cNvSpPr/>
          <p:nvPr>
            <p:ph type="body" sz="quarter" idx="1"/>
          </p:nvPr>
        </p:nvSpPr>
        <p:spPr>
          <a:prstGeom prst="rect">
            <a:avLst/>
          </a:prstGeom>
        </p:spPr>
        <p:txBody>
          <a:bodyPr/>
          <a:lstStyle/>
          <a:p>
            <a:pPr/>
            <a:r>
              <a:t>Now we look at what happens in our case. We start with some fixed set of shapes. We are allowed to rotate them, move them or scale them in order to create a pack. We need not even use all the shapes our pack. The objective here is that the final pack should be dense.</a:t>
            </a:r>
          </a:p>
          <a:p>
            <a:pPr/>
            <a:r>
              <a:t>Here, each array or chromosome represents a potential pack that can be created from the given set of shapes. </a:t>
            </a:r>
          </a:p>
          <a:p>
            <a:pPr/>
            <a:r>
              <a:t>We evolve these chromosomes representing a pack. The fitness here is how dense is the pack. </a:t>
            </a:r>
          </a:p>
          <a:p>
            <a:pPr/>
            <a:r>
              <a:t>Finally we select the best Pack.</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One thing I didn’t discuss was what exactly is this chromosome which represents a pack. Specifically, a chromosome encodes order of selecting shapes, their rotation and scale. To generate a pack from the chromosome and the shape,</a:t>
            </a:r>
          </a:p>
          <a:p>
            <a:pPr/>
            <a:r>
              <a:t>We select shape by the order specified in the cromosome.</a:t>
            </a:r>
          </a:p>
          <a:p>
            <a:pPr/>
            <a:r>
              <a:t>Then we scale and rotate that shape</a:t>
            </a:r>
          </a:p>
          <a:p>
            <a:pPr/>
            <a:r>
              <a:t>If it can fit in the box, it is placed at “lowest” location. Else left outside.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Shape 206"/>
          <p:cNvSpPr/>
          <p:nvPr>
            <p:ph type="sldImg"/>
          </p:nvPr>
        </p:nvSpPr>
        <p:spPr>
          <a:prstGeom prst="rect">
            <a:avLst/>
          </a:prstGeom>
        </p:spPr>
        <p:txBody>
          <a:bodyPr/>
          <a:lstStyle/>
          <a:p>
            <a:pPr/>
          </a:p>
        </p:txBody>
      </p:sp>
      <p:sp>
        <p:nvSpPr>
          <p:cNvPr id="207" name="Shape 207"/>
          <p:cNvSpPr/>
          <p:nvPr>
            <p:ph type="body" sz="quarter" idx="1"/>
          </p:nvPr>
        </p:nvSpPr>
        <p:spPr>
          <a:prstGeom prst="rect">
            <a:avLst/>
          </a:prstGeom>
        </p:spPr>
        <p:txBody>
          <a:bodyPr/>
          <a:lstStyle/>
          <a:p>
            <a:pPr/>
            <a:r>
              <a:t>We use subset of shapes from shapenet. The shapes used in the packs for test/train/validation are mutually exclusive.</a:t>
            </a:r>
          </a:p>
          <a:p>
            <a:pPr/>
            <a:r>
              <a:t>Evolution is an expensive process, it takes takes 10 hours on 2 CPUs</a:t>
            </a:r>
          </a:p>
          <a:p>
            <a:pPr/>
            <a:r>
              <a:t>Finally, we end up with about 1k packs in train, and about 500 packs in test and validation set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So now we end with dataset of packs, each of which gives us a packing task. Now lets look into the second component which is the virtual environment.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Shape 243"/>
          <p:cNvSpPr/>
          <p:nvPr>
            <p:ph type="sldImg"/>
          </p:nvPr>
        </p:nvSpPr>
        <p:spPr>
          <a:prstGeom prst="rect">
            <a:avLst/>
          </a:prstGeom>
        </p:spPr>
        <p:txBody>
          <a:bodyPr/>
          <a:lstStyle/>
          <a:p>
            <a:pPr/>
          </a:p>
        </p:txBody>
      </p:sp>
      <p:sp>
        <p:nvSpPr>
          <p:cNvPr id="244" name="Shape 244"/>
          <p:cNvSpPr/>
          <p:nvPr>
            <p:ph type="body" sz="quarter" idx="1"/>
          </p:nvPr>
        </p:nvSpPr>
        <p:spPr>
          <a:prstGeom prst="rect">
            <a:avLst/>
          </a:prstGeom>
        </p:spPr>
        <p:txBody>
          <a:bodyPr/>
          <a:lstStyle/>
          <a:p>
            <a:pPr/>
            <a:r>
              <a:t>Recall that in PackIt an agent is proved with shape and box and it need to put the shapes in the pack. </a:t>
            </a:r>
          </a:p>
          <a:p>
            <a:pPr/>
            <a:r>
              <a:t>This packing process is divided into three steps.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Shape 271"/>
          <p:cNvSpPr/>
          <p:nvPr>
            <p:ph type="sldImg"/>
          </p:nvPr>
        </p:nvSpPr>
        <p:spPr>
          <a:prstGeom prst="rect">
            <a:avLst/>
          </a:prstGeom>
        </p:spPr>
        <p:txBody>
          <a:bodyPr/>
          <a:lstStyle/>
          <a:p>
            <a:pPr/>
          </a:p>
        </p:txBody>
      </p:sp>
      <p:sp>
        <p:nvSpPr>
          <p:cNvPr id="272" name="Shape 272"/>
          <p:cNvSpPr/>
          <p:nvPr>
            <p:ph type="body" sz="quarter" idx="1"/>
          </p:nvPr>
        </p:nvSpPr>
        <p:spPr>
          <a:prstGeom prst="rect">
            <a:avLst/>
          </a:prstGeom>
        </p:spPr>
        <p:txBody>
          <a:bodyPr/>
          <a:lstStyle/>
          <a:p>
            <a:pPr/>
            <a:r>
              <a:t>The first step is shape selection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Shape 293"/>
          <p:cNvSpPr/>
          <p:nvPr>
            <p:ph type="sldImg"/>
          </p:nvPr>
        </p:nvSpPr>
        <p:spPr>
          <a:prstGeom prst="rect">
            <a:avLst/>
          </a:prstGeom>
        </p:spPr>
        <p:txBody>
          <a:bodyPr/>
          <a:lstStyle/>
          <a:p>
            <a:pPr/>
          </a:p>
        </p:txBody>
      </p:sp>
      <p:sp>
        <p:nvSpPr>
          <p:cNvPr id="294" name="Shape 294"/>
          <p:cNvSpPr/>
          <p:nvPr>
            <p:ph type="body" sz="quarter" idx="1"/>
          </p:nvPr>
        </p:nvSpPr>
        <p:spPr>
          <a:prstGeom prst="rect">
            <a:avLst/>
          </a:prstGeom>
        </p:spPr>
        <p:txBody>
          <a:bodyPr/>
          <a:lstStyle/>
          <a:p>
            <a:pPr/>
            <a:r>
              <a:t>The second step is rotating the selected shape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Shape 306"/>
          <p:cNvSpPr/>
          <p:nvPr>
            <p:ph type="sldImg"/>
          </p:nvPr>
        </p:nvSpPr>
        <p:spPr>
          <a:prstGeom prst="rect">
            <a:avLst/>
          </a:prstGeom>
        </p:spPr>
        <p:txBody>
          <a:bodyPr/>
          <a:lstStyle/>
          <a:p>
            <a:pPr/>
          </a:p>
        </p:txBody>
      </p:sp>
      <p:sp>
        <p:nvSpPr>
          <p:cNvPr id="307" name="Shape 307"/>
          <p:cNvSpPr/>
          <p:nvPr>
            <p:ph type="body" sz="quarter" idx="1"/>
          </p:nvPr>
        </p:nvSpPr>
        <p:spPr>
          <a:prstGeom prst="rect">
            <a:avLst/>
          </a:prstGeom>
        </p:spPr>
        <p:txBody>
          <a:bodyPr/>
          <a:lstStyle/>
          <a:p>
            <a:pPr/>
            <a:r>
              <a:t>Finally, the rotated object is placed inside the box</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 name="Shape 315"/>
          <p:cNvSpPr/>
          <p:nvPr>
            <p:ph type="sldImg"/>
          </p:nvPr>
        </p:nvSpPr>
        <p:spPr>
          <a:prstGeom prst="rect">
            <a:avLst/>
          </a:prstGeom>
        </p:spPr>
        <p:txBody>
          <a:bodyPr/>
          <a:lstStyle/>
          <a:p>
            <a:pPr/>
          </a:p>
        </p:txBody>
      </p:sp>
      <p:sp>
        <p:nvSpPr>
          <p:cNvPr id="316" name="Shape 316"/>
          <p:cNvSpPr/>
          <p:nvPr>
            <p:ph type="body" sz="quarter" idx="1"/>
          </p:nvPr>
        </p:nvSpPr>
        <p:spPr>
          <a:prstGeom prst="rect">
            <a:avLst/>
          </a:prstGeom>
        </p:spPr>
        <p:txBody>
          <a:bodyPr/>
          <a:lstStyle/>
          <a:p>
            <a:pPr/>
            <a:r>
              <a:t>This sequence is repeated multiple times unless the a terminal condition is met that is the current shape cannot be put in the box or all shapes are in the box.</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Shape 320"/>
          <p:cNvSpPr/>
          <p:nvPr>
            <p:ph type="sldImg"/>
          </p:nvPr>
        </p:nvSpPr>
        <p:spPr>
          <a:prstGeom prst="rect">
            <a:avLst/>
          </a:prstGeom>
        </p:spPr>
        <p:txBody>
          <a:bodyPr/>
          <a:lstStyle/>
          <a:p>
            <a:pPr/>
          </a:p>
        </p:txBody>
      </p:sp>
      <p:sp>
        <p:nvSpPr>
          <p:cNvPr id="321" name="Shape 321"/>
          <p:cNvSpPr/>
          <p:nvPr>
            <p:ph type="body" sz="quarter" idx="1"/>
          </p:nvPr>
        </p:nvSpPr>
        <p:spPr>
          <a:prstGeom prst="rect">
            <a:avLst/>
          </a:prstGeom>
        </p:spPr>
        <p:txBody>
          <a:bodyPr/>
          <a:lstStyle/>
          <a:p>
            <a:pPr/>
            <a:r>
              <a:t>There is another variant called PackIt Easy.. please refer to the paper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Shape 127"/>
          <p:cNvSpPr/>
          <p:nvPr>
            <p:ph type="sldImg"/>
          </p:nvPr>
        </p:nvSpPr>
        <p:spPr>
          <a:prstGeom prst="rect">
            <a:avLst/>
          </a:prstGeom>
        </p:spPr>
        <p:txBody>
          <a:bodyPr/>
          <a:lstStyle/>
          <a:p>
            <a:pPr/>
          </a:p>
        </p:txBody>
      </p:sp>
      <p:sp>
        <p:nvSpPr>
          <p:cNvPr id="128" name="Shape 128"/>
          <p:cNvSpPr/>
          <p:nvPr>
            <p:ph type="body" sz="quarter" idx="1"/>
          </p:nvPr>
        </p:nvSpPr>
        <p:spPr>
          <a:prstGeom prst="rect">
            <a:avLst/>
          </a:prstGeom>
        </p:spPr>
        <p:txBody>
          <a:bodyPr/>
          <a:lstStyle/>
          <a:p>
            <a:pPr/>
            <a:r>
              <a:t>Let’s start with the Motivation for our project.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4" name="Shape 324"/>
          <p:cNvSpPr/>
          <p:nvPr>
            <p:ph type="sldImg"/>
          </p:nvPr>
        </p:nvSpPr>
        <p:spPr>
          <a:prstGeom prst="rect">
            <a:avLst/>
          </a:prstGeom>
        </p:spPr>
        <p:txBody>
          <a:bodyPr/>
          <a:lstStyle/>
          <a:p>
            <a:pPr/>
          </a:p>
        </p:txBody>
      </p:sp>
      <p:sp>
        <p:nvSpPr>
          <p:cNvPr id="325" name="Shape 325"/>
          <p:cNvSpPr/>
          <p:nvPr>
            <p:ph type="body" sz="quarter" idx="1"/>
          </p:nvPr>
        </p:nvSpPr>
        <p:spPr>
          <a:prstGeom prst="rect">
            <a:avLst/>
          </a:prstGeom>
        </p:spPr>
        <p:txBody>
          <a:bodyPr/>
          <a:lstStyle/>
          <a:p>
            <a:pPr/>
            <a:r>
              <a:t>This is a small video showing the groundtruth rotation and location for each shape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Shape 331"/>
          <p:cNvSpPr/>
          <p:nvPr>
            <p:ph type="sldImg"/>
          </p:nvPr>
        </p:nvSpPr>
        <p:spPr>
          <a:prstGeom prst="rect">
            <a:avLst/>
          </a:prstGeom>
        </p:spPr>
        <p:txBody>
          <a:bodyPr/>
          <a:lstStyle/>
          <a:p>
            <a:pPr/>
          </a:p>
        </p:txBody>
      </p:sp>
      <p:sp>
        <p:nvSpPr>
          <p:cNvPr id="332" name="Shape 332"/>
          <p:cNvSpPr/>
          <p:nvPr>
            <p:ph type="body" sz="quarter" idx="1"/>
          </p:nvPr>
        </p:nvSpPr>
        <p:spPr>
          <a:prstGeom prst="rect">
            <a:avLst/>
          </a:prstGeom>
        </p:spPr>
        <p:txBody>
          <a:bodyPr/>
          <a:lstStyle/>
          <a:p>
            <a:pPr/>
            <a:r>
              <a:t>Apart from the environment, we also propose some baselines.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Shape 336"/>
          <p:cNvSpPr/>
          <p:nvPr>
            <p:ph type="sldImg"/>
          </p:nvPr>
        </p:nvSpPr>
        <p:spPr>
          <a:prstGeom prst="rect">
            <a:avLst/>
          </a:prstGeom>
        </p:spPr>
        <p:txBody>
          <a:bodyPr/>
          <a:lstStyle/>
          <a:p>
            <a:pPr/>
          </a:p>
        </p:txBody>
      </p:sp>
      <p:sp>
        <p:nvSpPr>
          <p:cNvPr id="337" name="Shape 337"/>
          <p:cNvSpPr/>
          <p:nvPr>
            <p:ph type="body" sz="quarter" idx="1"/>
          </p:nvPr>
        </p:nvSpPr>
        <p:spPr>
          <a:prstGeom prst="rect">
            <a:avLst/>
          </a:prstGeom>
        </p:spPr>
        <p:txBody>
          <a:bodyPr/>
          <a:lstStyle/>
          <a:p>
            <a:pPr/>
            <a:r>
              <a:t>For shape selection we use the largest first. This is alos used in prior work.</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Shape 345"/>
          <p:cNvSpPr/>
          <p:nvPr>
            <p:ph type="sldImg"/>
          </p:nvPr>
        </p:nvSpPr>
        <p:spPr>
          <a:prstGeom prst="rect">
            <a:avLst/>
          </a:prstGeom>
        </p:spPr>
        <p:txBody>
          <a:bodyPr/>
          <a:lstStyle/>
          <a:p>
            <a:pPr/>
          </a:p>
        </p:txBody>
      </p:sp>
      <p:sp>
        <p:nvSpPr>
          <p:cNvPr id="346" name="Shape 346"/>
          <p:cNvSpPr/>
          <p:nvPr>
            <p:ph type="body" sz="quarter" idx="1"/>
          </p:nvPr>
        </p:nvSpPr>
        <p:spPr>
          <a:prstGeom prst="rect">
            <a:avLst/>
          </a:prstGeom>
        </p:spPr>
        <p:txBody>
          <a:bodyPr/>
          <a:lstStyle/>
          <a:p>
            <a:pPr/>
            <a:r>
              <a:t>We also propose a learning based method for PackIt.</a:t>
            </a:r>
          </a:p>
          <a:p>
            <a:pPr/>
            <a:r>
              <a:t>Specifically, we use learning to for shape Selection</a:t>
            </a:r>
          </a:p>
          <a:p>
            <a:pPr/>
            <a:r>
              <a:t>We propose a neural network architecture called PackNN for this.</a:t>
            </a:r>
          </a:p>
          <a:p>
            <a:pPr/>
            <a:r>
              <a:t>Given some configuration of shapes in the box, and set of shapes to choose from, PackNN first extracts voxel features from each shape and the box. </a:t>
            </a:r>
          </a:p>
          <a:p>
            <a:pPr/>
            <a:r>
              <a:t>The voxel features for each shape is concatenated with the box feature and global max pooled feature, and passed through a perceptron to generate a score for each shape. This score represents the extent to which one should select that particular shape.</a:t>
            </a:r>
          </a:p>
          <a:p>
            <a:pPr/>
            <a:r>
              <a:t>We train the shape selectetion policy isng policy gradients, specifically we use PPO i.e. proximal policy optmization.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Shape 352"/>
          <p:cNvSpPr/>
          <p:nvPr>
            <p:ph type="sldImg"/>
          </p:nvPr>
        </p:nvSpPr>
        <p:spPr>
          <a:prstGeom prst="rect">
            <a:avLst/>
          </a:prstGeom>
        </p:spPr>
        <p:txBody>
          <a:bodyPr/>
          <a:lstStyle/>
          <a:p>
            <a:pPr/>
          </a:p>
        </p:txBody>
      </p:sp>
      <p:sp>
        <p:nvSpPr>
          <p:cNvPr id="353" name="Shape 353"/>
          <p:cNvSpPr/>
          <p:nvPr>
            <p:ph type="body" sz="quarter" idx="1"/>
          </p:nvPr>
        </p:nvSpPr>
        <p:spPr>
          <a:prstGeom prst="rect">
            <a:avLst/>
          </a:prstGeom>
        </p:spPr>
        <p:txBody>
          <a:bodyPr/>
          <a:lstStyle/>
          <a:p>
            <a:pPr/>
            <a:r>
              <a:t>We first verify our hypothesis that denser packs lead to harder tasks. As we can see, with more evolution the performance of the heuristic baseline decreases.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9" name="Shape 369"/>
          <p:cNvSpPr/>
          <p:nvPr>
            <p:ph type="sldImg"/>
          </p:nvPr>
        </p:nvSpPr>
        <p:spPr>
          <a:prstGeom prst="rect">
            <a:avLst/>
          </a:prstGeom>
        </p:spPr>
        <p:txBody>
          <a:bodyPr/>
          <a:lstStyle/>
          <a:p>
            <a:pPr/>
          </a:p>
        </p:txBody>
      </p:sp>
      <p:sp>
        <p:nvSpPr>
          <p:cNvPr id="370" name="Shape 370"/>
          <p:cNvSpPr/>
          <p:nvPr>
            <p:ph type="body" sz="quarter" idx="1"/>
          </p:nvPr>
        </p:nvSpPr>
        <p:spPr>
          <a:prstGeom prst="rect">
            <a:avLst/>
          </a:prstGeom>
        </p:spPr>
        <p:txBody>
          <a:bodyPr/>
          <a:lstStyle/>
          <a:p>
            <a:pPr/>
            <a:r>
              <a:t>More experiments with back-tracking and beam search can be found in the paper.</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4" name="Shape 374"/>
          <p:cNvSpPr/>
          <p:nvPr>
            <p:ph type="sldImg"/>
          </p:nvPr>
        </p:nvSpPr>
        <p:spPr>
          <a:prstGeom prst="rect">
            <a:avLst/>
          </a:prstGeom>
        </p:spPr>
        <p:txBody>
          <a:bodyPr/>
          <a:lstStyle/>
          <a:p>
            <a:pPr/>
          </a:p>
        </p:txBody>
      </p:sp>
      <p:sp>
        <p:nvSpPr>
          <p:cNvPr id="375" name="Shape 375"/>
          <p:cNvSpPr/>
          <p:nvPr>
            <p:ph type="body" sz="quarter" idx="1"/>
          </p:nvPr>
        </p:nvSpPr>
        <p:spPr>
          <a:prstGeom prst="rect">
            <a:avLst/>
          </a:prstGeom>
        </p:spPr>
        <p:txBody>
          <a:bodyPr/>
          <a:lstStyle/>
          <a:p>
            <a:pPr/>
            <a:r>
              <a:t>In conclusion, we present packit a . For PackIt, we generate a dataset of packs using evolution. We create a virtual environment where the packing task is broken into steps.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Shape 132"/>
          <p:cNvSpPr/>
          <p:nvPr>
            <p:ph type="sldImg"/>
          </p:nvPr>
        </p:nvSpPr>
        <p:spPr>
          <a:prstGeom prst="rect">
            <a:avLst/>
          </a:prstGeom>
        </p:spPr>
        <p:txBody>
          <a:bodyPr/>
          <a:lstStyle/>
          <a:p>
            <a:pPr/>
          </a:p>
        </p:txBody>
      </p:sp>
      <p:sp>
        <p:nvSpPr>
          <p:cNvPr id="133" name="Shape 133"/>
          <p:cNvSpPr/>
          <p:nvPr>
            <p:ph type="body" sz="quarter" idx="1"/>
          </p:nvPr>
        </p:nvSpPr>
        <p:spPr>
          <a:prstGeom prst="rect">
            <a:avLst/>
          </a:prstGeom>
        </p:spPr>
        <p:txBody>
          <a:bodyPr/>
          <a:lstStyle/>
          <a:p>
            <a:pPr/>
            <a:r>
              <a:t>Simultaneously reasoning about geometry and planning actions is a crucial ability that humans have. </a:t>
            </a:r>
          </a:p>
          <a:p>
            <a:pPr/>
            <a:r>
              <a:t>This ability comes in handy in many scenerios like grocery shopping, rearranging room or wharehouse mangement. In all these cases, we think about the the geometry of the object while planning actions. We refer to this ability as the geometric planning ability. </a:t>
            </a:r>
          </a:p>
          <a:p>
            <a:pPr/>
            <a:r>
              <a:t>Just as symbolic planning requires manipulating symbols, </a:t>
            </a:r>
          </a:p>
          <a:p>
            <a:pPr/>
            <a:r>
              <a:t>geometric planning requires manipulating geometries or shapes. In order for agents like robots to operate in the real world, they need to have the geometric planning ability.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hape 137"/>
          <p:cNvSpPr/>
          <p:nvPr>
            <p:ph type="sldImg"/>
          </p:nvPr>
        </p:nvSpPr>
        <p:spPr>
          <a:prstGeom prst="rect">
            <a:avLst/>
          </a:prstGeom>
        </p:spPr>
        <p:txBody>
          <a:bodyPr/>
          <a:lstStyle/>
          <a:p>
            <a:pPr/>
          </a:p>
        </p:txBody>
      </p:sp>
      <p:sp>
        <p:nvSpPr>
          <p:cNvPr id="138" name="Shape 138"/>
          <p:cNvSpPr/>
          <p:nvPr>
            <p:ph type="body" sz="quarter" idx="1"/>
          </p:nvPr>
        </p:nvSpPr>
        <p:spPr>
          <a:prstGeom prst="rect">
            <a:avLst/>
          </a:prstGeom>
        </p:spPr>
        <p:txBody>
          <a:bodyPr/>
          <a:lstStyle/>
          <a:p>
            <a:pPr/>
            <a:r>
              <a:t>Benchmarks needed to develop and evaluate systems. We have benchmark to test agents in various abilities like navigation, object manipulation. </a:t>
            </a:r>
          </a:p>
          <a:p>
            <a:pPr/>
            <a:r>
              <a:t>However, existing benhmarks are slightly ill-suited for geometric planning. </a:t>
            </a:r>
          </a:p>
          <a:p>
            <a:pPr/>
            <a:r>
              <a:t>In Interactive Environments the focus on high level task planning, sufficient to treat objects as boxes. </a:t>
            </a:r>
          </a:p>
          <a:p>
            <a:pPr/>
            <a:r>
              <a:t>In Robotic Environments, the focus is on low-level control, no reasoning about geometry of multiple objects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Shape 152"/>
          <p:cNvSpPr/>
          <p:nvPr>
            <p:ph type="sldImg"/>
          </p:nvPr>
        </p:nvSpPr>
        <p:spPr>
          <a:prstGeom prst="rect">
            <a:avLst/>
          </a:prstGeom>
        </p:spPr>
        <p:txBody>
          <a:bodyPr/>
          <a:lstStyle/>
          <a:p>
            <a:pPr/>
          </a:p>
        </p:txBody>
      </p:sp>
      <p:sp>
        <p:nvSpPr>
          <p:cNvPr id="153" name="Shape 153"/>
          <p:cNvSpPr/>
          <p:nvPr>
            <p:ph type="body" sz="quarter" idx="1"/>
          </p:nvPr>
        </p:nvSpPr>
        <p:spPr>
          <a:prstGeom prst="rect">
            <a:avLst/>
          </a:prstGeom>
        </p:spPr>
        <p:txBody>
          <a:bodyPr/>
          <a:lstStyle/>
          <a:p>
            <a:pPr/>
            <a:r>
              <a:t>We fill this gap by presenting PackIt, a benchmark for geometric planning. </a:t>
            </a:r>
          </a:p>
          <a:p>
            <a:pPr/>
            <a:r>
              <a:t>Packit poses a packing task where an agent is provided with shapes and box. </a:t>
            </a:r>
          </a:p>
          <a:p>
            <a:pPr/>
            <a:r>
              <a:t>The agent needs to come up with a plan like how to rotate each shape, where to place them etc. </a:t>
            </a:r>
          </a:p>
          <a:p>
            <a:pPr/>
            <a:r>
              <a:t>so as to put all the shapes inside the box. </a:t>
            </a:r>
          </a:p>
          <a:p>
            <a:pPr/>
            <a:r>
              <a:t>Here, the packing serves as proxy for geometric planning. It requires simultaneously reasoning about the geometry of different shapes for planning actions. </a:t>
            </a:r>
          </a:p>
          <a:p>
            <a:pPr/>
            <a:r>
              <a:t>Packing in virtual environment like 3D printing where the objective is to put the shapes in a way so as to minimize the wastage of material.</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Shape 157"/>
          <p:cNvSpPr/>
          <p:nvPr>
            <p:ph type="sldImg"/>
          </p:nvPr>
        </p:nvSpPr>
        <p:spPr>
          <a:prstGeom prst="rect">
            <a:avLst/>
          </a:prstGeom>
        </p:spPr>
        <p:txBody>
          <a:bodyPr/>
          <a:lstStyle/>
          <a:p>
            <a:pPr/>
          </a:p>
        </p:txBody>
      </p:sp>
      <p:sp>
        <p:nvSpPr>
          <p:cNvPr id="158" name="Shape 158"/>
          <p:cNvSpPr/>
          <p:nvPr>
            <p:ph type="body" sz="quarter" idx="1"/>
          </p:nvPr>
        </p:nvSpPr>
        <p:spPr>
          <a:prstGeom prst="rect">
            <a:avLst/>
          </a:prstGeom>
        </p:spPr>
        <p:txBody>
          <a:bodyPr/>
          <a:lstStyle/>
          <a:p>
            <a:pPr/>
            <a:r>
              <a:t>There are two components to PackIt, </a:t>
            </a:r>
          </a:p>
          <a:p>
            <a:pPr/>
            <a:r>
              <a:t>first is the dataset of Packs and </a:t>
            </a:r>
          </a:p>
          <a:p>
            <a:pPr/>
            <a:r>
              <a:t>second in the virtual environment. I will explain both the components one by one.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Shape 162"/>
          <p:cNvSpPr/>
          <p:nvPr>
            <p:ph type="sldImg"/>
          </p:nvPr>
        </p:nvSpPr>
        <p:spPr>
          <a:prstGeom prst="rect">
            <a:avLst/>
          </a:prstGeom>
        </p:spPr>
        <p:txBody>
          <a:bodyPr/>
          <a:lstStyle/>
          <a:p>
            <a:pPr/>
          </a:p>
        </p:txBody>
      </p:sp>
      <p:sp>
        <p:nvSpPr>
          <p:cNvPr id="163" name="Shape 163"/>
          <p:cNvSpPr/>
          <p:nvPr>
            <p:ph type="body" sz="quarter" idx="1"/>
          </p:nvPr>
        </p:nvSpPr>
        <p:spPr>
          <a:prstGeom prst="rect">
            <a:avLst/>
          </a:prstGeom>
        </p:spPr>
        <p:txBody>
          <a:bodyPr/>
          <a:lstStyle/>
          <a:p>
            <a:pPr/>
            <a:r>
              <a:t>Lets start with the Dataset of Packs.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We refer to a pack as an arrangement of some shapes inside a box. We need such a dataset of packs so that</a:t>
            </a:r>
          </a:p>
          <a:p>
            <a:pPr/>
            <a:r>
              <a:t>We can deconstruct a pack, i.e. move the shapes outside the box and rotate them </a:t>
            </a:r>
          </a:p>
          <a:p>
            <a:pPr/>
            <a:r>
              <a:t>To generate the a packing task. </a:t>
            </a:r>
          </a:p>
          <a:p>
            <a:pPr/>
            <a:r>
              <a:t>This process ensures that each task has atleast one solution exists for the packing task.</a:t>
            </a:r>
          </a:p>
          <a:p>
            <a:pPr/>
            <a:r>
              <a:t>Moreover, we want harder tasks, so that they cannot be solved trivially and require an agent to reason geometrically. Our hypothesis is that denser a pack it is, harder it is solve it. This hypothesis is verified empirically later on. </a:t>
            </a:r>
          </a:p>
          <a:p>
            <a:pPr/>
            <a:r>
              <a:t>Hence, we use a genetic algorithm to create a dataset of dense packs.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Lets look at a very brief overview of the genetic algorithm. </a:t>
            </a:r>
          </a:p>
          <a:p>
            <a:pPr/>
            <a:r>
              <a:t>Each array represents a chromosome (or code), or a sample in the population. Each chromosome has fitness score. The objective is to find a chromosome with a high fitness score. </a:t>
            </a:r>
          </a:p>
          <a:p>
            <a:pPr/>
            <a:r>
              <a:t>This is done through evolution. In evolution we create off-spring by crossover and mutation. Only the fittest offspring pass on to the next generation. The population size remains the same.</a:t>
            </a:r>
          </a:p>
          <a:p>
            <a:pPr/>
            <a:r>
              <a:t>This process is repeated multiple time till we reach some terminal condition from which the best sample based on its fitness score is selected.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22"/>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949853" y="0"/>
            <a:ext cx="14904506" cy="99441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1622088" y="289099"/>
            <a:ext cx="9753603" cy="6505789"/>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2263775" y="613833"/>
            <a:ext cx="12401550" cy="8267701"/>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21"/>
          </p:nvPr>
        </p:nvSpPr>
        <p:spPr>
          <a:xfrm>
            <a:off x="4086225" y="2586566"/>
            <a:ext cx="9429750" cy="6286501"/>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21"/>
          </p:nvPr>
        </p:nvSpPr>
        <p:spPr>
          <a:xfrm>
            <a:off x="6680200" y="5029200"/>
            <a:ext cx="6054748" cy="4038600"/>
          </a:xfrm>
          <a:prstGeom prst="rect">
            <a:avLst/>
          </a:prstGeom>
        </p:spPr>
        <p:txBody>
          <a:bodyPr lIns="91439" tIns="45719" rIns="91439" bIns="45719" anchor="t">
            <a:noAutofit/>
          </a:bodyPr>
          <a:lstStyle/>
          <a:p>
            <a:pPr/>
          </a:p>
        </p:txBody>
      </p:sp>
      <p:sp>
        <p:nvSpPr>
          <p:cNvPr id="84" name="Image"/>
          <p:cNvSpPr/>
          <p:nvPr>
            <p:ph type="pic" sz="quarter" idx="22"/>
          </p:nvPr>
        </p:nvSpPr>
        <p:spPr>
          <a:xfrm>
            <a:off x="6502400" y="889000"/>
            <a:ext cx="5867400" cy="3911601"/>
          </a:xfrm>
          <a:prstGeom prst="rect">
            <a:avLst/>
          </a:prstGeom>
        </p:spPr>
        <p:txBody>
          <a:bodyPr lIns="91439" tIns="45719" rIns="91439" bIns="45719" anchor="t">
            <a:noAutofit/>
          </a:bodyPr>
          <a:lstStyle/>
          <a:p>
            <a:pPr/>
          </a:p>
        </p:txBody>
      </p:sp>
      <p:sp>
        <p:nvSpPr>
          <p:cNvPr id="85" name="Image"/>
          <p:cNvSpPr/>
          <p:nvPr>
            <p:ph type="pic" idx="23"/>
          </p:nvPr>
        </p:nvSpPr>
        <p:spPr>
          <a:xfrm>
            <a:off x="-2374900" y="889000"/>
            <a:ext cx="11982450" cy="79883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image" Target="../media/image10.png"/><Relationship Id="rId9" Type="http://schemas.openxmlformats.org/officeDocument/2006/relationships/image" Target="../media/image1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video" Target="../media/media1.mov"/><Relationship Id="rId4" Type="http://schemas.microsoft.com/office/2007/relationships/media" Target="../media/media1.mov"/><Relationship Id="rId5" Type="http://schemas.openxmlformats.org/officeDocument/2006/relationships/image" Target="../media/image13.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16.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PackIt: A Virtual Environment for Geometric Planning"/>
          <p:cNvSpPr txBox="1"/>
          <p:nvPr>
            <p:ph type="ctrTitle"/>
          </p:nvPr>
        </p:nvSpPr>
        <p:spPr>
          <a:prstGeom prst="rect">
            <a:avLst/>
          </a:prstGeom>
        </p:spPr>
        <p:txBody>
          <a:bodyPr/>
          <a:lstStyle>
            <a:lvl1pPr>
              <a:defRPr sz="6000"/>
            </a:lvl1pPr>
          </a:lstStyle>
          <a:p>
            <a:pPr/>
            <a:r>
              <a:t>PackIt: A Virtual Environment for Geometric Planning</a:t>
            </a:r>
          </a:p>
        </p:txBody>
      </p:sp>
      <p:sp>
        <p:nvSpPr>
          <p:cNvPr id="120" name="Ankit Goyal        Jia Deng…"/>
          <p:cNvSpPr txBox="1"/>
          <p:nvPr>
            <p:ph type="subTitle" sz="quarter" idx="1"/>
          </p:nvPr>
        </p:nvSpPr>
        <p:spPr>
          <a:prstGeom prst="rect">
            <a:avLst/>
          </a:prstGeom>
        </p:spPr>
        <p:txBody>
          <a:bodyPr/>
          <a:lstStyle/>
          <a:p>
            <a:pPr lvl="2" defTabSz="356362">
              <a:defRPr sz="2257"/>
            </a:pPr>
            <a:r>
              <a:t>Ankit Goyal        Jia Deng</a:t>
            </a:r>
          </a:p>
          <a:p>
            <a:pPr lvl="2" defTabSz="356362">
              <a:defRPr sz="2257"/>
            </a:pPr>
            <a:r>
              <a:t>Department of Computer Science</a:t>
            </a:r>
          </a:p>
          <a:p>
            <a:pPr lvl="2" defTabSz="356362">
              <a:defRPr sz="2257"/>
            </a:pPr>
            <a:r>
              <a:t>Princeton University</a:t>
            </a:r>
          </a:p>
        </p:txBody>
      </p:sp>
      <p:pic>
        <p:nvPicPr>
          <p:cNvPr id="121" name="download.png" descr="download.png"/>
          <p:cNvPicPr>
            <a:picLocks noChangeAspect="1"/>
          </p:cNvPicPr>
          <p:nvPr/>
        </p:nvPicPr>
        <p:blipFill>
          <a:blip r:embed="rId3">
            <a:extLst/>
          </a:blip>
          <a:stretch>
            <a:fillRect/>
          </a:stretch>
        </p:blipFill>
        <p:spPr>
          <a:xfrm>
            <a:off x="282108" y="115641"/>
            <a:ext cx="3822701" cy="2120901"/>
          </a:xfrm>
          <a:prstGeom prst="rect">
            <a:avLst/>
          </a:prstGeom>
          <a:ln w="12700">
            <a:miter lim="400000"/>
          </a:ln>
        </p:spPr>
      </p:pic>
      <p:pic>
        <p:nvPicPr>
          <p:cNvPr id="122" name="Screen Shot 2020-06-12 at 3.51.24 PM.png" descr="Screen Shot 2020-06-12 at 3.51.24 PM.png"/>
          <p:cNvPicPr>
            <a:picLocks noChangeAspect="1"/>
          </p:cNvPicPr>
          <p:nvPr/>
        </p:nvPicPr>
        <p:blipFill>
          <a:blip r:embed="rId4">
            <a:extLst/>
          </a:blip>
          <a:stretch>
            <a:fillRect/>
          </a:stretch>
        </p:blipFill>
        <p:spPr>
          <a:xfrm>
            <a:off x="8875544" y="565046"/>
            <a:ext cx="3822701" cy="1222091"/>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Genetic Algorithm"/>
          <p:cNvSpPr txBox="1"/>
          <p:nvPr>
            <p:ph type="title"/>
          </p:nvPr>
        </p:nvSpPr>
        <p:spPr>
          <a:prstGeom prst="rect">
            <a:avLst/>
          </a:prstGeom>
        </p:spPr>
        <p:txBody>
          <a:bodyPr/>
          <a:lstStyle/>
          <a:p>
            <a:pPr/>
            <a:r>
              <a:t>Genetic Algorithm</a:t>
            </a:r>
          </a:p>
        </p:txBody>
      </p:sp>
      <p:pic>
        <p:nvPicPr>
          <p:cNvPr id="188" name="evol_1.png" descr="evol_1.png"/>
          <p:cNvPicPr>
            <a:picLocks noChangeAspect="1"/>
          </p:cNvPicPr>
          <p:nvPr/>
        </p:nvPicPr>
        <p:blipFill>
          <a:blip r:embed="rId3">
            <a:extLst/>
          </a:blip>
          <a:stretch>
            <a:fillRect/>
          </a:stretch>
        </p:blipFill>
        <p:spPr>
          <a:xfrm>
            <a:off x="1844043" y="4562186"/>
            <a:ext cx="1596736" cy="1870051"/>
          </a:xfrm>
          <a:prstGeom prst="rect">
            <a:avLst/>
          </a:prstGeom>
          <a:ln w="12700">
            <a:miter lim="400000"/>
          </a:ln>
        </p:spPr>
      </p:pic>
      <p:pic>
        <p:nvPicPr>
          <p:cNvPr id="189" name="evol_2.png" descr="evol_2.png"/>
          <p:cNvPicPr>
            <a:picLocks noChangeAspect="1"/>
          </p:cNvPicPr>
          <p:nvPr/>
        </p:nvPicPr>
        <p:blipFill>
          <a:blip r:embed="rId4">
            <a:extLst/>
          </a:blip>
          <a:stretch>
            <a:fillRect/>
          </a:stretch>
        </p:blipFill>
        <p:spPr>
          <a:xfrm>
            <a:off x="1848540" y="4575425"/>
            <a:ext cx="4575441" cy="2540001"/>
          </a:xfrm>
          <a:prstGeom prst="rect">
            <a:avLst/>
          </a:prstGeom>
          <a:ln w="12700">
            <a:miter lim="400000"/>
          </a:ln>
        </p:spPr>
      </p:pic>
      <p:pic>
        <p:nvPicPr>
          <p:cNvPr id="190" name="evol_8.png" descr="evol_8.png"/>
          <p:cNvPicPr>
            <a:picLocks noChangeAspect="1"/>
          </p:cNvPicPr>
          <p:nvPr/>
        </p:nvPicPr>
        <p:blipFill>
          <a:blip r:embed="rId5">
            <a:extLst/>
          </a:blip>
          <a:stretch>
            <a:fillRect/>
          </a:stretch>
        </p:blipFill>
        <p:spPr>
          <a:xfrm>
            <a:off x="4940441" y="4578282"/>
            <a:ext cx="4522231" cy="2540001"/>
          </a:xfrm>
          <a:prstGeom prst="rect">
            <a:avLst/>
          </a:prstGeom>
          <a:ln w="12700">
            <a:miter lim="400000"/>
          </a:ln>
        </p:spPr>
      </p:pic>
      <p:pic>
        <p:nvPicPr>
          <p:cNvPr id="191" name="evol_4.png" descr="evol_4.png"/>
          <p:cNvPicPr>
            <a:picLocks noChangeAspect="1"/>
          </p:cNvPicPr>
          <p:nvPr/>
        </p:nvPicPr>
        <p:blipFill>
          <a:blip r:embed="rId6">
            <a:extLst/>
          </a:blip>
          <a:stretch>
            <a:fillRect/>
          </a:stretch>
        </p:blipFill>
        <p:spPr>
          <a:xfrm>
            <a:off x="2495560" y="2625428"/>
            <a:ext cx="6917851" cy="1677056"/>
          </a:xfrm>
          <a:prstGeom prst="rect">
            <a:avLst/>
          </a:prstGeom>
          <a:ln w="12700">
            <a:miter lim="400000"/>
          </a:ln>
        </p:spPr>
      </p:pic>
      <p:pic>
        <p:nvPicPr>
          <p:cNvPr id="192" name="evol_5.png" descr="evol_5.png"/>
          <p:cNvPicPr>
            <a:picLocks noChangeAspect="1"/>
          </p:cNvPicPr>
          <p:nvPr/>
        </p:nvPicPr>
        <p:blipFill>
          <a:blip r:embed="rId7">
            <a:extLst/>
          </a:blip>
          <a:stretch>
            <a:fillRect/>
          </a:stretch>
        </p:blipFill>
        <p:spPr>
          <a:xfrm>
            <a:off x="1685702" y="4282192"/>
            <a:ext cx="5424187" cy="2635269"/>
          </a:xfrm>
          <a:prstGeom prst="rect">
            <a:avLst/>
          </a:prstGeom>
          <a:ln w="12700">
            <a:miter lim="400000"/>
          </a:ln>
        </p:spPr>
      </p:pic>
      <p:pic>
        <p:nvPicPr>
          <p:cNvPr id="193" name="evol_6.png" descr="evol_6.png"/>
          <p:cNvPicPr>
            <a:picLocks noChangeAspect="1"/>
          </p:cNvPicPr>
          <p:nvPr/>
        </p:nvPicPr>
        <p:blipFill>
          <a:blip r:embed="rId8">
            <a:extLst/>
          </a:blip>
          <a:stretch>
            <a:fillRect/>
          </a:stretch>
        </p:blipFill>
        <p:spPr>
          <a:xfrm>
            <a:off x="4627879" y="4424002"/>
            <a:ext cx="323645" cy="2565401"/>
          </a:xfrm>
          <a:prstGeom prst="rect">
            <a:avLst/>
          </a:prstGeom>
          <a:ln w="12700">
            <a:miter lim="400000"/>
          </a:ln>
        </p:spPr>
      </p:pic>
      <p:pic>
        <p:nvPicPr>
          <p:cNvPr id="194" name="evol_7.png" descr="evol_7.png"/>
          <p:cNvPicPr>
            <a:picLocks noChangeAspect="1"/>
          </p:cNvPicPr>
          <p:nvPr/>
        </p:nvPicPr>
        <p:blipFill>
          <a:blip r:embed="rId9">
            <a:extLst/>
          </a:blip>
          <a:stretch>
            <a:fillRect/>
          </a:stretch>
        </p:blipFill>
        <p:spPr>
          <a:xfrm>
            <a:off x="8443415" y="3637650"/>
            <a:ext cx="2875683" cy="3490522"/>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8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89"/>
                                        </p:tgtEl>
                                        <p:attrNameLst>
                                          <p:attrName>style.visibility</p:attrName>
                                        </p:attrNameLst>
                                      </p:cBhvr>
                                      <p:to>
                                        <p:strVal val="visible"/>
                                      </p:to>
                                    </p:set>
                                  </p:childTnLst>
                                </p:cTn>
                              </p:par>
                            </p:childTnLst>
                          </p:cTn>
                        </p:par>
                        <p:par>
                          <p:cTn id="15" fill="hold">
                            <p:stCondLst>
                              <p:cond delay="0"/>
                            </p:stCondLst>
                            <p:childTnLst>
                              <p:par>
                                <p:cTn id="16" presetClass="entr" nodeType="afterEffect" presetSubtype="0" presetID="1" grpId="4" fill="hold">
                                  <p:stCondLst>
                                    <p:cond delay="0"/>
                                  </p:stCondLst>
                                  <p:iterate type="el" backwards="0">
                                    <p:tmAbs val="0"/>
                                  </p:iterate>
                                  <p:childTnLst>
                                    <p:set>
                                      <p:cBhvr>
                                        <p:cTn id="17" fill="hold"/>
                                        <p:tgtEl>
                                          <p:spTgt spid="192"/>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Class="entr" nodeType="clickEffect" presetSubtype="0" presetID="1" grpId="5" fill="hold">
                                  <p:stCondLst>
                                    <p:cond delay="0"/>
                                  </p:stCondLst>
                                  <p:iterate type="el" backwards="0">
                                    <p:tmAbs val="0"/>
                                  </p:iterate>
                                  <p:childTnLst>
                                    <p:set>
                                      <p:cBhvr>
                                        <p:cTn id="21" fill="hold"/>
                                        <p:tgtEl>
                                          <p:spTgt spid="193"/>
                                        </p:tgtEl>
                                        <p:attrNameLst>
                                          <p:attrName>style.visibility</p:attrName>
                                        </p:attrNameLst>
                                      </p:cBhvr>
                                      <p:to>
                                        <p:strVal val="visible"/>
                                      </p:to>
                                    </p:set>
                                  </p:childTnLst>
                                </p:cTn>
                              </p:par>
                            </p:childTnLst>
                          </p:cTn>
                        </p:par>
                        <p:par>
                          <p:cTn id="22" fill="hold">
                            <p:stCondLst>
                              <p:cond delay="0"/>
                            </p:stCondLst>
                            <p:childTnLst>
                              <p:par>
                                <p:cTn id="23" presetClass="entr" nodeType="afterEffect" presetSubtype="0" presetID="1" grpId="6" fill="hold">
                                  <p:stCondLst>
                                    <p:cond delay="0"/>
                                  </p:stCondLst>
                                  <p:iterate type="el" backwards="0">
                                    <p:tmAbs val="0"/>
                                  </p:iterate>
                                  <p:childTnLst>
                                    <p:set>
                                      <p:cBhvr>
                                        <p:cTn id="24" fill="hold"/>
                                        <p:tgtEl>
                                          <p:spTgt spid="19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7" fill="hold">
                                  <p:stCondLst>
                                    <p:cond delay="0"/>
                                  </p:stCondLst>
                                  <p:iterate type="el" backwards="0">
                                    <p:tmAbs val="0"/>
                                  </p:iterate>
                                  <p:childTnLst>
                                    <p:set>
                                      <p:cBhvr>
                                        <p:cTn id="28" fill="hold"/>
                                        <p:tgtEl>
                                          <p:spTgt spid="1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8" grpId="2"/>
      <p:bldP build="whole" bldLvl="1" animBg="1" rev="0" advAuto="0" spid="193" grpId="5"/>
      <p:bldP build="whole" bldLvl="1" animBg="1" rev="0" advAuto="0" spid="189" grpId="3"/>
      <p:bldP build="whole" bldLvl="1" animBg="1" rev="0" advAuto="0" spid="192" grpId="4"/>
      <p:bldP build="whole" bldLvl="1" animBg="1" rev="0" advAuto="0" spid="190" grpId="6"/>
      <p:bldP build="whole" bldLvl="1" animBg="1" rev="0" advAuto="0" spid="191" grpId="1"/>
      <p:bldP build="whole" bldLvl="1" animBg="1" rev="0" advAuto="0" spid="194" grpId="7"/>
    </p:bld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Pack Creator"/>
          <p:cNvSpPr txBox="1"/>
          <p:nvPr>
            <p:ph type="title"/>
          </p:nvPr>
        </p:nvSpPr>
        <p:spPr>
          <a:prstGeom prst="rect">
            <a:avLst/>
          </a:prstGeom>
        </p:spPr>
        <p:txBody>
          <a:bodyPr/>
          <a:lstStyle/>
          <a:p>
            <a:pPr/>
            <a:r>
              <a:t>Pack Creator</a:t>
            </a:r>
          </a:p>
        </p:txBody>
      </p:sp>
      <p:sp>
        <p:nvSpPr>
          <p:cNvPr id="199" name="Chromosome encodes order of selecting shapes, their rotation and scale…"/>
          <p:cNvSpPr txBox="1"/>
          <p:nvPr>
            <p:ph type="body" idx="1"/>
          </p:nvPr>
        </p:nvSpPr>
        <p:spPr>
          <a:prstGeom prst="rect">
            <a:avLst/>
          </a:prstGeom>
        </p:spPr>
        <p:txBody>
          <a:bodyPr/>
          <a:lstStyle/>
          <a:p>
            <a:pPr/>
            <a:r>
              <a:t>Chromosome encodes order of selecting shapes, their rotation and scale</a:t>
            </a:r>
          </a:p>
          <a:p>
            <a:pPr/>
            <a:r>
              <a:t>Shape selected in this order</a:t>
            </a:r>
          </a:p>
          <a:p>
            <a:pPr/>
            <a:r>
              <a:t>It is then scaled and rotated</a:t>
            </a:r>
          </a:p>
          <a:p>
            <a:pPr/>
            <a:r>
              <a:t>If it can fit in the box, it is placed at “lowest” location. Else left outside.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9">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9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19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19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199">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99" grpId="1"/>
    </p:bld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Dataset Details"/>
          <p:cNvSpPr txBox="1"/>
          <p:nvPr>
            <p:ph type="title"/>
          </p:nvPr>
        </p:nvSpPr>
        <p:spPr>
          <a:prstGeom prst="rect">
            <a:avLst/>
          </a:prstGeom>
        </p:spPr>
        <p:txBody>
          <a:bodyPr/>
          <a:lstStyle/>
          <a:p>
            <a:pPr/>
            <a:r>
              <a:t>Dataset Details</a:t>
            </a:r>
          </a:p>
        </p:txBody>
      </p:sp>
      <p:sp>
        <p:nvSpPr>
          <p:cNvPr id="204" name="Shapes: ShapeNet [1], mutually exclusive in Test/Train/Val…"/>
          <p:cNvSpPr txBox="1"/>
          <p:nvPr>
            <p:ph type="body" idx="1"/>
          </p:nvPr>
        </p:nvSpPr>
        <p:spPr>
          <a:prstGeom prst="rect">
            <a:avLst/>
          </a:prstGeom>
        </p:spPr>
        <p:txBody>
          <a:bodyPr/>
          <a:lstStyle/>
          <a:p>
            <a:pPr/>
            <a:r>
              <a:t>Shapes: ShapeNet [1], mutually exclusive in Test/Train/Val</a:t>
            </a:r>
          </a:p>
          <a:p>
            <a:pPr/>
            <a:r>
              <a:t>Evolution for one pack takes 10 hours on 2 CPUs</a:t>
            </a:r>
          </a:p>
          <a:p>
            <a:pPr/>
            <a:r>
              <a:t>991 train, 515 Test, 503 Val</a:t>
            </a:r>
          </a:p>
        </p:txBody>
      </p:sp>
      <p:sp>
        <p:nvSpPr>
          <p:cNvPr id="205" name="[1] Chang, Angel X., et al. &quot;Shapenet: An information-rich 3d model repository.&quot; arXiv:1512.03012 (2015)."/>
          <p:cNvSpPr txBox="1"/>
          <p:nvPr/>
        </p:nvSpPr>
        <p:spPr>
          <a:xfrm>
            <a:off x="338834" y="8986145"/>
            <a:ext cx="12327131" cy="3829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2000">
                <a:latin typeface="Times New Roman"/>
                <a:ea typeface="Times New Roman"/>
                <a:cs typeface="Times New Roman"/>
                <a:sym typeface="Times New Roman"/>
              </a:defRPr>
            </a:lvl1pPr>
          </a:lstStyle>
          <a:p>
            <a:pPr/>
            <a:r>
              <a:t>[1] Chang, Angel X., et al. "Shapenet: An information-rich 3d model repository." arXiv:1512.03012 (2015).</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4">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04">
                                            <p:txEl>
                                              <p:pRg st="0" end="0"/>
                                            </p:txEl>
                                          </p:spTgt>
                                        </p:tgtEl>
                                        <p:attrNameLst>
                                          <p:attrName>style.visibility</p:attrName>
                                        </p:attrNameLst>
                                      </p:cBhvr>
                                      <p:to>
                                        <p:strVal val="visible"/>
                                      </p:to>
                                    </p:set>
                                  </p:childTnLst>
                                </p:cTn>
                              </p:par>
                            </p:childTnLst>
                          </p:cTn>
                        </p:par>
                        <p:par>
                          <p:cTn id="9" fill="hold">
                            <p:stCondLst>
                              <p:cond delay="0"/>
                            </p:stCondLst>
                            <p:childTnLst>
                              <p:par>
                                <p:cTn id="10" presetClass="entr" nodeType="afterEffect" presetSubtype="0" presetID="1" grpId="2" fill="hold">
                                  <p:stCondLst>
                                    <p:cond delay="0"/>
                                  </p:stCondLst>
                                  <p:iterate type="el" backwards="0">
                                    <p:tmAbs val="0"/>
                                  </p:iterate>
                                  <p:childTnLst>
                                    <p:set>
                                      <p:cBhvr>
                                        <p:cTn id="11" fill="hold"/>
                                        <p:tgtEl>
                                          <p:spTgt spid="20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0" presetID="1" grpId="1" fill="hold">
                                  <p:stCondLst>
                                    <p:cond delay="0"/>
                                  </p:stCondLst>
                                  <p:iterate type="el" backwards="0">
                                    <p:tmAbs val="0"/>
                                  </p:iterate>
                                  <p:childTnLst>
                                    <p:set>
                                      <p:cBhvr>
                                        <p:cTn id="15" fill="hold"/>
                                        <p:tgtEl>
                                          <p:spTgt spid="204">
                                            <p:txEl>
                                              <p:pRg st="1" end="1"/>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0" presetID="1" grpId="1" fill="hold">
                                  <p:stCondLst>
                                    <p:cond delay="0"/>
                                  </p:stCondLst>
                                  <p:iterate type="el" backwards="0">
                                    <p:tmAbs val="0"/>
                                  </p:iterate>
                                  <p:childTnLst>
                                    <p:set>
                                      <p:cBhvr>
                                        <p:cTn id="19" fill="hold"/>
                                        <p:tgtEl>
                                          <p:spTgt spid="204">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5" grpId="2"/>
      <p:bldP build="p" bldLvl="5" animBg="1" rev="0" advAuto="0" spid="204" grpId="1"/>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PackIt"/>
          <p:cNvSpPr txBox="1"/>
          <p:nvPr>
            <p:ph type="title"/>
          </p:nvPr>
        </p:nvSpPr>
        <p:spPr>
          <a:prstGeom prst="rect">
            <a:avLst/>
          </a:prstGeom>
        </p:spPr>
        <p:txBody>
          <a:bodyPr/>
          <a:lstStyle/>
          <a:p>
            <a:pPr/>
            <a:r>
              <a:t>PackIt</a:t>
            </a:r>
          </a:p>
        </p:txBody>
      </p:sp>
      <p:sp>
        <p:nvSpPr>
          <p:cNvPr id="210" name="Two components:…"/>
          <p:cNvSpPr txBox="1"/>
          <p:nvPr>
            <p:ph type="body" idx="1"/>
          </p:nvPr>
        </p:nvSpPr>
        <p:spPr>
          <a:prstGeom prst="rect">
            <a:avLst/>
          </a:prstGeom>
        </p:spPr>
        <p:txBody>
          <a:bodyPr/>
          <a:lstStyle/>
          <a:p>
            <a:pPr lvl="1"/>
            <a:r>
              <a:t>Two components:</a:t>
            </a:r>
          </a:p>
          <a:p>
            <a:pPr lvl="2"/>
            <a:r>
              <a:t>Dataset of Packs</a:t>
            </a:r>
          </a:p>
          <a:p>
            <a:pPr lvl="2">
              <a:defRPr b="1"/>
            </a:pPr>
            <a:r>
              <a:t>Virtual Environment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PackIt Virtual Environment"/>
          <p:cNvSpPr txBox="1"/>
          <p:nvPr>
            <p:ph type="title"/>
          </p:nvPr>
        </p:nvSpPr>
        <p:spPr>
          <a:prstGeom prst="rect">
            <a:avLst/>
          </a:prstGeom>
        </p:spPr>
        <p:txBody>
          <a:bodyPr/>
          <a:lstStyle>
            <a:lvl1pPr defTabSz="514095">
              <a:defRPr sz="7040"/>
            </a:lvl1pPr>
          </a:lstStyle>
          <a:p>
            <a:pPr/>
            <a:r>
              <a:t>PackIt Virtual Environment</a:t>
            </a:r>
          </a:p>
        </p:txBody>
      </p:sp>
      <p:pic>
        <p:nvPicPr>
          <p:cNvPr id="215" name="env_1.pdf" descr="env_1.pdf"/>
          <p:cNvPicPr>
            <a:picLocks noChangeAspect="1"/>
          </p:cNvPicPr>
          <p:nvPr/>
        </p:nvPicPr>
        <p:blipFill>
          <a:blip r:embed="rId3">
            <a:extLst/>
          </a:blip>
          <a:stretch>
            <a:fillRect/>
          </a:stretch>
        </p:blipFill>
        <p:spPr>
          <a:xfrm>
            <a:off x="1418294" y="3298880"/>
            <a:ext cx="10168212" cy="4883040"/>
          </a:xfrm>
          <a:prstGeom prst="rect">
            <a:avLst/>
          </a:prstGeom>
          <a:ln w="12700">
            <a:miter lim="400000"/>
          </a:ln>
        </p:spPr>
      </p:pic>
      <p:grpSp>
        <p:nvGrpSpPr>
          <p:cNvPr id="222" name="Group"/>
          <p:cNvGrpSpPr/>
          <p:nvPr/>
        </p:nvGrpSpPr>
        <p:grpSpPr>
          <a:xfrm>
            <a:off x="5037002" y="3294908"/>
            <a:ext cx="4935288" cy="4973502"/>
            <a:chOff x="0" y="0"/>
            <a:chExt cx="4935287" cy="4973501"/>
          </a:xfrm>
        </p:grpSpPr>
        <p:sp>
          <p:nvSpPr>
            <p:cNvPr id="216" name="Rectangle"/>
            <p:cNvSpPr/>
            <p:nvPr/>
          </p:nvSpPr>
          <p:spPr>
            <a:xfrm>
              <a:off x="12505" y="1166853"/>
              <a:ext cx="3027242" cy="380664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17" name="Rectangle"/>
            <p:cNvSpPr/>
            <p:nvPr/>
          </p:nvSpPr>
          <p:spPr>
            <a:xfrm>
              <a:off x="2828359" y="268779"/>
              <a:ext cx="249375" cy="1434053"/>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18" name="Rectangle"/>
            <p:cNvSpPr/>
            <p:nvPr/>
          </p:nvSpPr>
          <p:spPr>
            <a:xfrm>
              <a:off x="2101127" y="301478"/>
              <a:ext cx="1778001" cy="14619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19" name="Rectangle"/>
            <p:cNvSpPr/>
            <p:nvPr/>
          </p:nvSpPr>
          <p:spPr>
            <a:xfrm>
              <a:off x="366" y="490398"/>
              <a:ext cx="1052966" cy="14619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20" name="Rectangle"/>
            <p:cNvSpPr/>
            <p:nvPr/>
          </p:nvSpPr>
          <p:spPr>
            <a:xfrm>
              <a:off x="0" y="632937"/>
              <a:ext cx="249375" cy="1434054"/>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21" name="Square"/>
            <p:cNvSpPr/>
            <p:nvPr/>
          </p:nvSpPr>
          <p:spPr>
            <a:xfrm>
              <a:off x="3799250" y="0"/>
              <a:ext cx="1136038" cy="1126993"/>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sp>
        <p:nvSpPr>
          <p:cNvPr id="223" name="Rectangle"/>
          <p:cNvSpPr/>
          <p:nvPr/>
        </p:nvSpPr>
        <p:spPr>
          <a:xfrm>
            <a:off x="7762094" y="3331155"/>
            <a:ext cx="3965142" cy="4973502"/>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grpSp>
        <p:nvGrpSpPr>
          <p:cNvPr id="232" name="Group"/>
          <p:cNvGrpSpPr/>
          <p:nvPr/>
        </p:nvGrpSpPr>
        <p:grpSpPr>
          <a:xfrm>
            <a:off x="1218922" y="3195002"/>
            <a:ext cx="6241971" cy="5197246"/>
            <a:chOff x="0" y="0"/>
            <a:chExt cx="6241970" cy="5197245"/>
          </a:xfrm>
        </p:grpSpPr>
        <p:sp>
          <p:nvSpPr>
            <p:cNvPr id="224" name="Rectangle"/>
            <p:cNvSpPr/>
            <p:nvPr/>
          </p:nvSpPr>
          <p:spPr>
            <a:xfrm>
              <a:off x="3686919" y="0"/>
              <a:ext cx="2555052" cy="4883040"/>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25" name="Rectangle"/>
            <p:cNvSpPr/>
            <p:nvPr/>
          </p:nvSpPr>
          <p:spPr>
            <a:xfrm>
              <a:off x="0" y="4637087"/>
              <a:ext cx="3737531" cy="56015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26" name="Rectangle"/>
            <p:cNvSpPr/>
            <p:nvPr/>
          </p:nvSpPr>
          <p:spPr>
            <a:xfrm>
              <a:off x="3597530" y="3922765"/>
              <a:ext cx="309484" cy="166942"/>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27" name="Rectangle"/>
            <p:cNvSpPr/>
            <p:nvPr/>
          </p:nvSpPr>
          <p:spPr>
            <a:xfrm>
              <a:off x="101112" y="4120977"/>
              <a:ext cx="309484" cy="56015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28" name="Rectangle"/>
            <p:cNvSpPr/>
            <p:nvPr/>
          </p:nvSpPr>
          <p:spPr>
            <a:xfrm>
              <a:off x="136234" y="3925430"/>
              <a:ext cx="120705" cy="56015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29" name="Rectangle"/>
            <p:cNvSpPr/>
            <p:nvPr/>
          </p:nvSpPr>
          <p:spPr>
            <a:xfrm>
              <a:off x="589970" y="4305124"/>
              <a:ext cx="1763728" cy="350078"/>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30" name="Rectangle"/>
            <p:cNvSpPr/>
            <p:nvPr/>
          </p:nvSpPr>
          <p:spPr>
            <a:xfrm>
              <a:off x="1129725" y="4302300"/>
              <a:ext cx="1456283" cy="93671"/>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31" name="Rectangle"/>
            <p:cNvSpPr/>
            <p:nvPr/>
          </p:nvSpPr>
          <p:spPr>
            <a:xfrm>
              <a:off x="2532182" y="422451"/>
              <a:ext cx="1387326" cy="93670"/>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grpSp>
        <p:nvGrpSpPr>
          <p:cNvPr id="238" name="Group"/>
          <p:cNvGrpSpPr/>
          <p:nvPr/>
        </p:nvGrpSpPr>
        <p:grpSpPr>
          <a:xfrm>
            <a:off x="1392476" y="6035175"/>
            <a:ext cx="3538207" cy="1772812"/>
            <a:chOff x="0" y="0"/>
            <a:chExt cx="3538205" cy="1772810"/>
          </a:xfrm>
        </p:grpSpPr>
        <p:sp>
          <p:nvSpPr>
            <p:cNvPr id="233" name="Rectangle"/>
            <p:cNvSpPr/>
            <p:nvPr/>
          </p:nvSpPr>
          <p:spPr>
            <a:xfrm>
              <a:off x="0" y="380864"/>
              <a:ext cx="2413992" cy="1270001"/>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34" name="Rectangle"/>
            <p:cNvSpPr/>
            <p:nvPr/>
          </p:nvSpPr>
          <p:spPr>
            <a:xfrm>
              <a:off x="2356655" y="698145"/>
              <a:ext cx="1181551" cy="107466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35" name="Rectangle"/>
            <p:cNvSpPr/>
            <p:nvPr/>
          </p:nvSpPr>
          <p:spPr>
            <a:xfrm>
              <a:off x="24382" y="0"/>
              <a:ext cx="25401" cy="1270000"/>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36" name="Rectangle"/>
            <p:cNvSpPr/>
            <p:nvPr/>
          </p:nvSpPr>
          <p:spPr>
            <a:xfrm>
              <a:off x="115144" y="195031"/>
              <a:ext cx="25401" cy="1270001"/>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37" name="Rectangle"/>
            <p:cNvSpPr/>
            <p:nvPr/>
          </p:nvSpPr>
          <p:spPr>
            <a:xfrm rot="16200000">
              <a:off x="1790731" y="-125471"/>
              <a:ext cx="15249" cy="1270001"/>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grpSp>
        <p:nvGrpSpPr>
          <p:cNvPr id="242" name="Group"/>
          <p:cNvGrpSpPr/>
          <p:nvPr/>
        </p:nvGrpSpPr>
        <p:grpSpPr>
          <a:xfrm>
            <a:off x="1277887" y="3488266"/>
            <a:ext cx="3767385" cy="3429001"/>
            <a:chOff x="0" y="0"/>
            <a:chExt cx="3767384" cy="3429000"/>
          </a:xfrm>
        </p:grpSpPr>
        <p:sp>
          <p:nvSpPr>
            <p:cNvPr id="239" name="Rectangle"/>
            <p:cNvSpPr/>
            <p:nvPr/>
          </p:nvSpPr>
          <p:spPr>
            <a:xfrm>
              <a:off x="0" y="2159000"/>
              <a:ext cx="3767385" cy="1270000"/>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40" name="Rectangle"/>
            <p:cNvSpPr/>
            <p:nvPr/>
          </p:nvSpPr>
          <p:spPr>
            <a:xfrm>
              <a:off x="35381" y="0"/>
              <a:ext cx="438471" cy="2777067"/>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41" name="Rectangle"/>
            <p:cNvSpPr/>
            <p:nvPr/>
          </p:nvSpPr>
          <p:spPr>
            <a:xfrm>
              <a:off x="274514" y="254945"/>
              <a:ext cx="1150476" cy="29216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PackIt Virtual Environment"/>
          <p:cNvSpPr txBox="1"/>
          <p:nvPr>
            <p:ph type="title"/>
          </p:nvPr>
        </p:nvSpPr>
        <p:spPr>
          <a:prstGeom prst="rect">
            <a:avLst/>
          </a:prstGeom>
        </p:spPr>
        <p:txBody>
          <a:bodyPr/>
          <a:lstStyle>
            <a:lvl1pPr defTabSz="514095">
              <a:defRPr sz="7040"/>
            </a:lvl1pPr>
          </a:lstStyle>
          <a:p>
            <a:pPr/>
            <a:r>
              <a:t>PackIt Virtual Environment</a:t>
            </a:r>
          </a:p>
        </p:txBody>
      </p:sp>
      <p:pic>
        <p:nvPicPr>
          <p:cNvPr id="247" name="env_1.pdf" descr="env_1.pdf"/>
          <p:cNvPicPr>
            <a:picLocks noChangeAspect="1"/>
          </p:cNvPicPr>
          <p:nvPr/>
        </p:nvPicPr>
        <p:blipFill>
          <a:blip r:embed="rId3">
            <a:extLst/>
          </a:blip>
          <a:stretch>
            <a:fillRect/>
          </a:stretch>
        </p:blipFill>
        <p:spPr>
          <a:xfrm>
            <a:off x="1418294" y="3298880"/>
            <a:ext cx="10168212" cy="4883040"/>
          </a:xfrm>
          <a:prstGeom prst="rect">
            <a:avLst/>
          </a:prstGeom>
          <a:ln w="12700">
            <a:miter lim="400000"/>
          </a:ln>
        </p:spPr>
      </p:pic>
      <p:grpSp>
        <p:nvGrpSpPr>
          <p:cNvPr id="254" name="Group"/>
          <p:cNvGrpSpPr/>
          <p:nvPr/>
        </p:nvGrpSpPr>
        <p:grpSpPr>
          <a:xfrm>
            <a:off x="5037002" y="3294908"/>
            <a:ext cx="4935288" cy="4973502"/>
            <a:chOff x="0" y="0"/>
            <a:chExt cx="4935287" cy="4973501"/>
          </a:xfrm>
        </p:grpSpPr>
        <p:sp>
          <p:nvSpPr>
            <p:cNvPr id="248" name="Rectangle"/>
            <p:cNvSpPr/>
            <p:nvPr/>
          </p:nvSpPr>
          <p:spPr>
            <a:xfrm>
              <a:off x="12505" y="1166853"/>
              <a:ext cx="3027242" cy="380664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49" name="Rectangle"/>
            <p:cNvSpPr/>
            <p:nvPr/>
          </p:nvSpPr>
          <p:spPr>
            <a:xfrm>
              <a:off x="2828359" y="268779"/>
              <a:ext cx="249375" cy="1434053"/>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50" name="Rectangle"/>
            <p:cNvSpPr/>
            <p:nvPr/>
          </p:nvSpPr>
          <p:spPr>
            <a:xfrm>
              <a:off x="2101127" y="301478"/>
              <a:ext cx="1778001" cy="14619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51" name="Rectangle"/>
            <p:cNvSpPr/>
            <p:nvPr/>
          </p:nvSpPr>
          <p:spPr>
            <a:xfrm>
              <a:off x="366" y="490398"/>
              <a:ext cx="1052966" cy="14619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52" name="Rectangle"/>
            <p:cNvSpPr/>
            <p:nvPr/>
          </p:nvSpPr>
          <p:spPr>
            <a:xfrm>
              <a:off x="0" y="632937"/>
              <a:ext cx="249375" cy="1434054"/>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53" name="Square"/>
            <p:cNvSpPr/>
            <p:nvPr/>
          </p:nvSpPr>
          <p:spPr>
            <a:xfrm>
              <a:off x="3799250" y="0"/>
              <a:ext cx="1136038" cy="1126993"/>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sp>
        <p:nvSpPr>
          <p:cNvPr id="255" name="Rectangle"/>
          <p:cNvSpPr/>
          <p:nvPr/>
        </p:nvSpPr>
        <p:spPr>
          <a:xfrm>
            <a:off x="7762094" y="3331155"/>
            <a:ext cx="3965142" cy="4973502"/>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grpSp>
        <p:nvGrpSpPr>
          <p:cNvPr id="264" name="Group"/>
          <p:cNvGrpSpPr/>
          <p:nvPr/>
        </p:nvGrpSpPr>
        <p:grpSpPr>
          <a:xfrm>
            <a:off x="1218922" y="3195002"/>
            <a:ext cx="6241971" cy="5197246"/>
            <a:chOff x="0" y="0"/>
            <a:chExt cx="6241970" cy="5197245"/>
          </a:xfrm>
        </p:grpSpPr>
        <p:sp>
          <p:nvSpPr>
            <p:cNvPr id="256" name="Rectangle"/>
            <p:cNvSpPr/>
            <p:nvPr/>
          </p:nvSpPr>
          <p:spPr>
            <a:xfrm>
              <a:off x="3686919" y="0"/>
              <a:ext cx="2555052" cy="4883040"/>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57" name="Rectangle"/>
            <p:cNvSpPr/>
            <p:nvPr/>
          </p:nvSpPr>
          <p:spPr>
            <a:xfrm>
              <a:off x="0" y="4637087"/>
              <a:ext cx="3737531" cy="56015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58" name="Rectangle"/>
            <p:cNvSpPr/>
            <p:nvPr/>
          </p:nvSpPr>
          <p:spPr>
            <a:xfrm>
              <a:off x="3597530" y="3922765"/>
              <a:ext cx="309484" cy="166942"/>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59" name="Rectangle"/>
            <p:cNvSpPr/>
            <p:nvPr/>
          </p:nvSpPr>
          <p:spPr>
            <a:xfrm>
              <a:off x="101112" y="4120977"/>
              <a:ext cx="309484" cy="56015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60" name="Rectangle"/>
            <p:cNvSpPr/>
            <p:nvPr/>
          </p:nvSpPr>
          <p:spPr>
            <a:xfrm>
              <a:off x="136234" y="3925430"/>
              <a:ext cx="120705" cy="56015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61" name="Rectangle"/>
            <p:cNvSpPr/>
            <p:nvPr/>
          </p:nvSpPr>
          <p:spPr>
            <a:xfrm>
              <a:off x="589970" y="4305124"/>
              <a:ext cx="1763728" cy="350078"/>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62" name="Rectangle"/>
            <p:cNvSpPr/>
            <p:nvPr/>
          </p:nvSpPr>
          <p:spPr>
            <a:xfrm>
              <a:off x="1129725" y="4302300"/>
              <a:ext cx="1456283" cy="93671"/>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63" name="Rectangle"/>
            <p:cNvSpPr/>
            <p:nvPr/>
          </p:nvSpPr>
          <p:spPr>
            <a:xfrm>
              <a:off x="2532182" y="422451"/>
              <a:ext cx="1387326" cy="93670"/>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grpSp>
        <p:nvGrpSpPr>
          <p:cNvPr id="270" name="Group"/>
          <p:cNvGrpSpPr/>
          <p:nvPr/>
        </p:nvGrpSpPr>
        <p:grpSpPr>
          <a:xfrm>
            <a:off x="1392476" y="6035175"/>
            <a:ext cx="3538207" cy="1772812"/>
            <a:chOff x="0" y="0"/>
            <a:chExt cx="3538205" cy="1772810"/>
          </a:xfrm>
        </p:grpSpPr>
        <p:sp>
          <p:nvSpPr>
            <p:cNvPr id="265" name="Rectangle"/>
            <p:cNvSpPr/>
            <p:nvPr/>
          </p:nvSpPr>
          <p:spPr>
            <a:xfrm>
              <a:off x="0" y="380864"/>
              <a:ext cx="2413992" cy="1270001"/>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66" name="Rectangle"/>
            <p:cNvSpPr/>
            <p:nvPr/>
          </p:nvSpPr>
          <p:spPr>
            <a:xfrm>
              <a:off x="2356655" y="698145"/>
              <a:ext cx="1181551" cy="107466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67" name="Rectangle"/>
            <p:cNvSpPr/>
            <p:nvPr/>
          </p:nvSpPr>
          <p:spPr>
            <a:xfrm>
              <a:off x="24382" y="0"/>
              <a:ext cx="25401" cy="1270000"/>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68" name="Rectangle"/>
            <p:cNvSpPr/>
            <p:nvPr/>
          </p:nvSpPr>
          <p:spPr>
            <a:xfrm>
              <a:off x="115144" y="195031"/>
              <a:ext cx="25401" cy="1270001"/>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69" name="Rectangle"/>
            <p:cNvSpPr/>
            <p:nvPr/>
          </p:nvSpPr>
          <p:spPr>
            <a:xfrm rot="16200000">
              <a:off x="1790731" y="-125471"/>
              <a:ext cx="15249" cy="1270001"/>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PackIt Virtual Environment"/>
          <p:cNvSpPr txBox="1"/>
          <p:nvPr>
            <p:ph type="title"/>
          </p:nvPr>
        </p:nvSpPr>
        <p:spPr>
          <a:prstGeom prst="rect">
            <a:avLst/>
          </a:prstGeom>
        </p:spPr>
        <p:txBody>
          <a:bodyPr/>
          <a:lstStyle>
            <a:lvl1pPr defTabSz="514095">
              <a:defRPr sz="7040"/>
            </a:lvl1pPr>
          </a:lstStyle>
          <a:p>
            <a:pPr/>
            <a:r>
              <a:t>PackIt Virtual Environment</a:t>
            </a:r>
          </a:p>
        </p:txBody>
      </p:sp>
      <p:pic>
        <p:nvPicPr>
          <p:cNvPr id="275" name="env_1.pdf" descr="env_1.pdf"/>
          <p:cNvPicPr>
            <a:picLocks noChangeAspect="1"/>
          </p:cNvPicPr>
          <p:nvPr/>
        </p:nvPicPr>
        <p:blipFill>
          <a:blip r:embed="rId3">
            <a:extLst/>
          </a:blip>
          <a:stretch>
            <a:fillRect/>
          </a:stretch>
        </p:blipFill>
        <p:spPr>
          <a:xfrm>
            <a:off x="1418294" y="3298880"/>
            <a:ext cx="10168212" cy="4883040"/>
          </a:xfrm>
          <a:prstGeom prst="rect">
            <a:avLst/>
          </a:prstGeom>
          <a:ln w="12700">
            <a:miter lim="400000"/>
          </a:ln>
        </p:spPr>
      </p:pic>
      <p:grpSp>
        <p:nvGrpSpPr>
          <p:cNvPr id="282" name="Group"/>
          <p:cNvGrpSpPr/>
          <p:nvPr/>
        </p:nvGrpSpPr>
        <p:grpSpPr>
          <a:xfrm>
            <a:off x="5037002" y="3294908"/>
            <a:ext cx="4935288" cy="4973502"/>
            <a:chOff x="0" y="0"/>
            <a:chExt cx="4935287" cy="4973501"/>
          </a:xfrm>
        </p:grpSpPr>
        <p:sp>
          <p:nvSpPr>
            <p:cNvPr id="276" name="Rectangle"/>
            <p:cNvSpPr/>
            <p:nvPr/>
          </p:nvSpPr>
          <p:spPr>
            <a:xfrm>
              <a:off x="12505" y="1166853"/>
              <a:ext cx="3027242" cy="380664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77" name="Rectangle"/>
            <p:cNvSpPr/>
            <p:nvPr/>
          </p:nvSpPr>
          <p:spPr>
            <a:xfrm>
              <a:off x="2828359" y="268779"/>
              <a:ext cx="249375" cy="1434053"/>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78" name="Rectangle"/>
            <p:cNvSpPr/>
            <p:nvPr/>
          </p:nvSpPr>
          <p:spPr>
            <a:xfrm>
              <a:off x="2101127" y="301478"/>
              <a:ext cx="1778001" cy="14619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79" name="Rectangle"/>
            <p:cNvSpPr/>
            <p:nvPr/>
          </p:nvSpPr>
          <p:spPr>
            <a:xfrm>
              <a:off x="366" y="490398"/>
              <a:ext cx="1052966" cy="14619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80" name="Rectangle"/>
            <p:cNvSpPr/>
            <p:nvPr/>
          </p:nvSpPr>
          <p:spPr>
            <a:xfrm>
              <a:off x="0" y="632937"/>
              <a:ext cx="249375" cy="1434054"/>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81" name="Square"/>
            <p:cNvSpPr/>
            <p:nvPr/>
          </p:nvSpPr>
          <p:spPr>
            <a:xfrm>
              <a:off x="3799250" y="0"/>
              <a:ext cx="1136038" cy="1126993"/>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sp>
        <p:nvSpPr>
          <p:cNvPr id="283" name="Rectangle"/>
          <p:cNvSpPr/>
          <p:nvPr/>
        </p:nvSpPr>
        <p:spPr>
          <a:xfrm>
            <a:off x="7762094" y="3331155"/>
            <a:ext cx="3965142" cy="4973502"/>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grpSp>
        <p:nvGrpSpPr>
          <p:cNvPr id="292" name="Group"/>
          <p:cNvGrpSpPr/>
          <p:nvPr/>
        </p:nvGrpSpPr>
        <p:grpSpPr>
          <a:xfrm>
            <a:off x="1218922" y="3195002"/>
            <a:ext cx="6241971" cy="5197246"/>
            <a:chOff x="0" y="0"/>
            <a:chExt cx="6241970" cy="5197245"/>
          </a:xfrm>
        </p:grpSpPr>
        <p:sp>
          <p:nvSpPr>
            <p:cNvPr id="284" name="Rectangle"/>
            <p:cNvSpPr/>
            <p:nvPr/>
          </p:nvSpPr>
          <p:spPr>
            <a:xfrm>
              <a:off x="3686919" y="0"/>
              <a:ext cx="2555052" cy="4883040"/>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85" name="Rectangle"/>
            <p:cNvSpPr/>
            <p:nvPr/>
          </p:nvSpPr>
          <p:spPr>
            <a:xfrm>
              <a:off x="0" y="4637087"/>
              <a:ext cx="3737531" cy="56015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86" name="Rectangle"/>
            <p:cNvSpPr/>
            <p:nvPr/>
          </p:nvSpPr>
          <p:spPr>
            <a:xfrm>
              <a:off x="3597530" y="3922765"/>
              <a:ext cx="309484" cy="166942"/>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87" name="Rectangle"/>
            <p:cNvSpPr/>
            <p:nvPr/>
          </p:nvSpPr>
          <p:spPr>
            <a:xfrm>
              <a:off x="101112" y="4120977"/>
              <a:ext cx="309484" cy="56015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88" name="Rectangle"/>
            <p:cNvSpPr/>
            <p:nvPr/>
          </p:nvSpPr>
          <p:spPr>
            <a:xfrm>
              <a:off x="136234" y="3925430"/>
              <a:ext cx="120705" cy="56015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89" name="Rectangle"/>
            <p:cNvSpPr/>
            <p:nvPr/>
          </p:nvSpPr>
          <p:spPr>
            <a:xfrm>
              <a:off x="589970" y="4305124"/>
              <a:ext cx="1763728" cy="350078"/>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90" name="Rectangle"/>
            <p:cNvSpPr/>
            <p:nvPr/>
          </p:nvSpPr>
          <p:spPr>
            <a:xfrm>
              <a:off x="1129725" y="4302300"/>
              <a:ext cx="1456283" cy="93671"/>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91" name="Rectangle"/>
            <p:cNvSpPr/>
            <p:nvPr/>
          </p:nvSpPr>
          <p:spPr>
            <a:xfrm>
              <a:off x="2532182" y="422451"/>
              <a:ext cx="1387326" cy="93670"/>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PackIt Virtual Environment"/>
          <p:cNvSpPr txBox="1"/>
          <p:nvPr>
            <p:ph type="title"/>
          </p:nvPr>
        </p:nvSpPr>
        <p:spPr>
          <a:prstGeom prst="rect">
            <a:avLst/>
          </a:prstGeom>
        </p:spPr>
        <p:txBody>
          <a:bodyPr/>
          <a:lstStyle>
            <a:lvl1pPr defTabSz="514095">
              <a:defRPr sz="7040"/>
            </a:lvl1pPr>
          </a:lstStyle>
          <a:p>
            <a:pPr/>
            <a:r>
              <a:t>PackIt Virtual Environment</a:t>
            </a:r>
          </a:p>
        </p:txBody>
      </p:sp>
      <p:pic>
        <p:nvPicPr>
          <p:cNvPr id="297" name="env_1.pdf" descr="env_1.pdf"/>
          <p:cNvPicPr>
            <a:picLocks noChangeAspect="1"/>
          </p:cNvPicPr>
          <p:nvPr/>
        </p:nvPicPr>
        <p:blipFill>
          <a:blip r:embed="rId3">
            <a:extLst/>
          </a:blip>
          <a:stretch>
            <a:fillRect/>
          </a:stretch>
        </p:blipFill>
        <p:spPr>
          <a:xfrm>
            <a:off x="1418294" y="3298880"/>
            <a:ext cx="10168212" cy="4883040"/>
          </a:xfrm>
          <a:prstGeom prst="rect">
            <a:avLst/>
          </a:prstGeom>
          <a:ln w="12700">
            <a:miter lim="400000"/>
          </a:ln>
        </p:spPr>
      </p:pic>
      <p:grpSp>
        <p:nvGrpSpPr>
          <p:cNvPr id="304" name="Group"/>
          <p:cNvGrpSpPr/>
          <p:nvPr/>
        </p:nvGrpSpPr>
        <p:grpSpPr>
          <a:xfrm>
            <a:off x="5037002" y="3294908"/>
            <a:ext cx="4935288" cy="4973502"/>
            <a:chOff x="0" y="0"/>
            <a:chExt cx="4935287" cy="4973501"/>
          </a:xfrm>
        </p:grpSpPr>
        <p:sp>
          <p:nvSpPr>
            <p:cNvPr id="298" name="Rectangle"/>
            <p:cNvSpPr/>
            <p:nvPr/>
          </p:nvSpPr>
          <p:spPr>
            <a:xfrm>
              <a:off x="12505" y="1166853"/>
              <a:ext cx="3027242" cy="3806649"/>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299" name="Rectangle"/>
            <p:cNvSpPr/>
            <p:nvPr/>
          </p:nvSpPr>
          <p:spPr>
            <a:xfrm>
              <a:off x="2828359" y="268779"/>
              <a:ext cx="249375" cy="1434053"/>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300" name="Rectangle"/>
            <p:cNvSpPr/>
            <p:nvPr/>
          </p:nvSpPr>
          <p:spPr>
            <a:xfrm>
              <a:off x="2101127" y="301478"/>
              <a:ext cx="1778001" cy="14619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301" name="Rectangle"/>
            <p:cNvSpPr/>
            <p:nvPr/>
          </p:nvSpPr>
          <p:spPr>
            <a:xfrm>
              <a:off x="366" y="490398"/>
              <a:ext cx="1052966" cy="14619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302" name="Rectangle"/>
            <p:cNvSpPr/>
            <p:nvPr/>
          </p:nvSpPr>
          <p:spPr>
            <a:xfrm>
              <a:off x="0" y="632937"/>
              <a:ext cx="249375" cy="1434054"/>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303" name="Square"/>
            <p:cNvSpPr/>
            <p:nvPr/>
          </p:nvSpPr>
          <p:spPr>
            <a:xfrm>
              <a:off x="3799250" y="0"/>
              <a:ext cx="1136038" cy="1126993"/>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sp>
        <p:nvSpPr>
          <p:cNvPr id="305" name="Rectangle"/>
          <p:cNvSpPr/>
          <p:nvPr/>
        </p:nvSpPr>
        <p:spPr>
          <a:xfrm>
            <a:off x="7762094" y="3331155"/>
            <a:ext cx="3965142" cy="4973502"/>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PackIt Virtual Environment"/>
          <p:cNvSpPr txBox="1"/>
          <p:nvPr>
            <p:ph type="title"/>
          </p:nvPr>
        </p:nvSpPr>
        <p:spPr>
          <a:prstGeom prst="rect">
            <a:avLst/>
          </a:prstGeom>
        </p:spPr>
        <p:txBody>
          <a:bodyPr/>
          <a:lstStyle>
            <a:lvl1pPr defTabSz="514095">
              <a:defRPr sz="7040"/>
            </a:lvl1pPr>
          </a:lstStyle>
          <a:p>
            <a:pPr/>
            <a:r>
              <a:t>PackIt Virtual Environment</a:t>
            </a:r>
          </a:p>
        </p:txBody>
      </p:sp>
      <p:pic>
        <p:nvPicPr>
          <p:cNvPr id="310" name="env_1.pdf" descr="env_1.pdf"/>
          <p:cNvPicPr>
            <a:picLocks noChangeAspect="1"/>
          </p:cNvPicPr>
          <p:nvPr/>
        </p:nvPicPr>
        <p:blipFill>
          <a:blip r:embed="rId3">
            <a:extLst/>
          </a:blip>
          <a:stretch>
            <a:fillRect/>
          </a:stretch>
        </p:blipFill>
        <p:spPr>
          <a:xfrm>
            <a:off x="1418294" y="3298880"/>
            <a:ext cx="10168212" cy="4883040"/>
          </a:xfrm>
          <a:prstGeom prst="rect">
            <a:avLst/>
          </a:prstGeom>
          <a:ln w="12700">
            <a:miter lim="400000"/>
          </a:ln>
        </p:spPr>
      </p:pic>
      <p:grpSp>
        <p:nvGrpSpPr>
          <p:cNvPr id="314" name="Group"/>
          <p:cNvGrpSpPr/>
          <p:nvPr/>
        </p:nvGrpSpPr>
        <p:grpSpPr>
          <a:xfrm>
            <a:off x="8128000" y="3557002"/>
            <a:ext cx="3534716" cy="4770534"/>
            <a:chOff x="0" y="0"/>
            <a:chExt cx="3534715" cy="4770532"/>
          </a:xfrm>
        </p:grpSpPr>
        <p:sp>
          <p:nvSpPr>
            <p:cNvPr id="311" name="Rectangle"/>
            <p:cNvSpPr/>
            <p:nvPr/>
          </p:nvSpPr>
          <p:spPr>
            <a:xfrm>
              <a:off x="5921" y="868976"/>
              <a:ext cx="3520692" cy="3901557"/>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312" name="Rectangle"/>
            <p:cNvSpPr/>
            <p:nvPr/>
          </p:nvSpPr>
          <p:spPr>
            <a:xfrm>
              <a:off x="1842778" y="0"/>
              <a:ext cx="1691938" cy="3193326"/>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313" name="Rectangle"/>
            <p:cNvSpPr/>
            <p:nvPr/>
          </p:nvSpPr>
          <p:spPr>
            <a:xfrm>
              <a:off x="0" y="217537"/>
              <a:ext cx="783809" cy="777282"/>
            </a:xfrm>
            <a:prstGeom prst="rect">
              <a:avLst/>
            </a:prstGeom>
            <a:solidFill>
              <a:srgbClr val="FFFFFF"/>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PackIt Virtual Environment"/>
          <p:cNvSpPr txBox="1"/>
          <p:nvPr>
            <p:ph type="title"/>
          </p:nvPr>
        </p:nvSpPr>
        <p:spPr>
          <a:prstGeom prst="rect">
            <a:avLst/>
          </a:prstGeom>
        </p:spPr>
        <p:txBody>
          <a:bodyPr/>
          <a:lstStyle>
            <a:lvl1pPr defTabSz="514095">
              <a:defRPr sz="7040"/>
            </a:lvl1pPr>
          </a:lstStyle>
          <a:p>
            <a:pPr/>
            <a:r>
              <a:t>PackIt Virtual Environment</a:t>
            </a:r>
          </a:p>
        </p:txBody>
      </p:sp>
      <p:pic>
        <p:nvPicPr>
          <p:cNvPr id="319" name="env_1.pdf" descr="env_1.pdf"/>
          <p:cNvPicPr>
            <a:picLocks noChangeAspect="1"/>
          </p:cNvPicPr>
          <p:nvPr/>
        </p:nvPicPr>
        <p:blipFill>
          <a:blip r:embed="rId3">
            <a:extLst/>
          </a:blip>
          <a:stretch>
            <a:fillRect/>
          </a:stretch>
        </p:blipFill>
        <p:spPr>
          <a:xfrm>
            <a:off x="1418294" y="3298880"/>
            <a:ext cx="10168212" cy="4883040"/>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Motivation"/>
          <p:cNvSpPr txBox="1"/>
          <p:nvPr>
            <p:ph type="title"/>
          </p:nvPr>
        </p:nvSpPr>
        <p:spPr>
          <a:prstGeom prst="rect">
            <a:avLst/>
          </a:prstGeom>
        </p:spPr>
        <p:txBody>
          <a:bodyPr/>
          <a:lstStyle/>
          <a:p>
            <a:pPr/>
            <a:r>
              <a:t>Motivation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23" name="packit_2.mov" descr="packit_2.mov"/>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392076" y="1057847"/>
            <a:ext cx="12220648" cy="7637906"/>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9860332" fill="hold"/>
                                        <p:tgtEl>
                                          <p:spTgt spid="323"/>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323"/>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 name="PackIt Virtual Environment"/>
          <p:cNvSpPr txBox="1"/>
          <p:nvPr>
            <p:ph type="title"/>
          </p:nvPr>
        </p:nvSpPr>
        <p:spPr>
          <a:prstGeom prst="rect">
            <a:avLst/>
          </a:prstGeom>
        </p:spPr>
        <p:txBody>
          <a:bodyPr/>
          <a:lstStyle>
            <a:lvl1pPr defTabSz="514095">
              <a:defRPr sz="7040"/>
            </a:lvl1pPr>
          </a:lstStyle>
          <a:p>
            <a:pPr/>
            <a:r>
              <a:t>PackIt Virtual Environment</a:t>
            </a:r>
          </a:p>
        </p:txBody>
      </p:sp>
      <p:sp>
        <p:nvSpPr>
          <p:cNvPr id="328" name="Metrics:…"/>
          <p:cNvSpPr txBox="1"/>
          <p:nvPr>
            <p:ph type="body" idx="1"/>
          </p:nvPr>
        </p:nvSpPr>
        <p:spPr>
          <a:prstGeom prst="rect">
            <a:avLst/>
          </a:prstGeom>
        </p:spPr>
        <p:txBody>
          <a:bodyPr/>
          <a:lstStyle/>
          <a:p>
            <a:pPr/>
            <a:r>
              <a:t>Metrics:</a:t>
            </a:r>
          </a:p>
          <a:p>
            <a:pPr lvl="1"/>
            <a:r>
              <a:t>Avg. Reward: (vol. of object in box) / (vol. of all object)</a:t>
            </a:r>
          </a:p>
          <a:p>
            <a:pPr lvl="1"/>
            <a:r>
              <a:t>Success@x: % of samples where reward &gt; x</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28">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32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32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328">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328" grpId="1"/>
    </p:bld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0" name="Baselines"/>
          <p:cNvSpPr txBox="1"/>
          <p:nvPr>
            <p:ph type="title"/>
          </p:nvPr>
        </p:nvSpPr>
        <p:spPr>
          <a:prstGeom prst="rect">
            <a:avLst/>
          </a:prstGeom>
        </p:spPr>
        <p:txBody>
          <a:bodyPr/>
          <a:lstStyle/>
          <a:p>
            <a:pPr/>
            <a:r>
              <a:t>Baselines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Baselines: Heuristic Based"/>
          <p:cNvSpPr txBox="1"/>
          <p:nvPr>
            <p:ph type="title"/>
          </p:nvPr>
        </p:nvSpPr>
        <p:spPr>
          <a:prstGeom prst="rect">
            <a:avLst/>
          </a:prstGeom>
        </p:spPr>
        <p:txBody>
          <a:bodyPr/>
          <a:lstStyle>
            <a:lvl1pPr defTabSz="508254">
              <a:defRPr sz="6960"/>
            </a:lvl1pPr>
          </a:lstStyle>
          <a:p>
            <a:pPr/>
            <a:r>
              <a:t>Baselines: Heuristic Based</a:t>
            </a:r>
          </a:p>
        </p:txBody>
      </p:sp>
      <p:sp>
        <p:nvSpPr>
          <p:cNvPr id="335" name="Shape Selection: Largest First…"/>
          <p:cNvSpPr txBox="1"/>
          <p:nvPr>
            <p:ph type="body" idx="1"/>
          </p:nvPr>
        </p:nvSpPr>
        <p:spPr>
          <a:prstGeom prst="rect">
            <a:avLst/>
          </a:prstGeom>
        </p:spPr>
        <p:txBody>
          <a:bodyPr/>
          <a:lstStyle/>
          <a:p>
            <a:pPr/>
            <a:r>
              <a:t>Shape Selection: Largest First</a:t>
            </a:r>
          </a:p>
          <a:p>
            <a:pPr/>
            <a:r>
              <a:t>Location Selection: Bottom-Left-Back Fill</a:t>
            </a:r>
          </a:p>
          <a:p>
            <a:pPr/>
            <a:r>
              <a:t>Rotation Selection: Aligned Shapes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35">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33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33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335">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335" grpId="1"/>
    </p:bld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Baselines: Learning Based"/>
          <p:cNvSpPr txBox="1"/>
          <p:nvPr>
            <p:ph type="title"/>
          </p:nvPr>
        </p:nvSpPr>
        <p:spPr>
          <a:prstGeom prst="rect">
            <a:avLst/>
          </a:prstGeom>
        </p:spPr>
        <p:txBody>
          <a:bodyPr/>
          <a:lstStyle>
            <a:lvl1pPr defTabSz="514095">
              <a:defRPr sz="7040"/>
            </a:lvl1pPr>
          </a:lstStyle>
          <a:p>
            <a:pPr/>
            <a:r>
              <a:t>Baselines: Learning Based</a:t>
            </a:r>
          </a:p>
        </p:txBody>
      </p:sp>
      <p:sp>
        <p:nvSpPr>
          <p:cNvPr id="340" name="Learning Shape Selection…"/>
          <p:cNvSpPr txBox="1"/>
          <p:nvPr>
            <p:ph type="body" sz="half" idx="1"/>
          </p:nvPr>
        </p:nvSpPr>
        <p:spPr>
          <a:xfrm>
            <a:off x="612787" y="2372084"/>
            <a:ext cx="11779226" cy="3512641"/>
          </a:xfrm>
          <a:prstGeom prst="rect">
            <a:avLst/>
          </a:prstGeom>
        </p:spPr>
        <p:txBody>
          <a:bodyPr/>
          <a:lstStyle/>
          <a:p>
            <a:pPr>
              <a:spcBef>
                <a:spcPts val="1200"/>
              </a:spcBef>
            </a:pPr>
            <a:r>
              <a:t>Learning Shape Selection</a:t>
            </a:r>
          </a:p>
          <a:p>
            <a:pPr>
              <a:spcBef>
                <a:spcPts val="1200"/>
              </a:spcBef>
            </a:pPr>
            <a:r>
              <a:t>PackNN:</a:t>
            </a:r>
          </a:p>
          <a:p>
            <a:pPr lvl="1">
              <a:spcBef>
                <a:spcPts val="1200"/>
              </a:spcBef>
            </a:pPr>
            <a:r>
              <a:t>Extract voxel features for each shape and box</a:t>
            </a:r>
          </a:p>
          <a:p>
            <a:pPr lvl="1">
              <a:spcBef>
                <a:spcPts val="1200"/>
              </a:spcBef>
            </a:pPr>
            <a:r>
              <a:t>shape + box + max-pooled features to predict next shape</a:t>
            </a:r>
          </a:p>
          <a:p>
            <a:pPr lvl="1">
              <a:spcBef>
                <a:spcPts val="1200"/>
              </a:spcBef>
            </a:pPr>
            <a:r>
              <a:t>Trained using policy gradients, PPO [1]</a:t>
            </a:r>
          </a:p>
        </p:txBody>
      </p:sp>
      <p:sp>
        <p:nvSpPr>
          <p:cNvPr id="341" name="[1] Schulman, John, et al. &quot;Proximal policy optimization algorithms.&quot; arXiv preprint arXiv:1707.06347 (2017)."/>
          <p:cNvSpPr txBox="1"/>
          <p:nvPr/>
        </p:nvSpPr>
        <p:spPr>
          <a:xfrm>
            <a:off x="338834" y="8986145"/>
            <a:ext cx="12327131" cy="3829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2000">
                <a:latin typeface="Times New Roman"/>
                <a:ea typeface="Times New Roman"/>
                <a:cs typeface="Times New Roman"/>
                <a:sym typeface="Times New Roman"/>
              </a:defRPr>
            </a:lvl1pPr>
          </a:lstStyle>
          <a:p>
            <a:pPr/>
            <a:r>
              <a:t>[1] Schulman, John, et al. "Proximal policy optimization algorithms." arXiv preprint arXiv:1707.06347 (2017).</a:t>
            </a:r>
          </a:p>
        </p:txBody>
      </p:sp>
      <p:sp>
        <p:nvSpPr>
          <p:cNvPr id="342" name="Rectangle"/>
          <p:cNvSpPr/>
          <p:nvPr/>
        </p:nvSpPr>
        <p:spPr>
          <a:xfrm>
            <a:off x="8980895" y="5825855"/>
            <a:ext cx="644583" cy="533880"/>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343" name="Rectangle"/>
          <p:cNvSpPr/>
          <p:nvPr/>
        </p:nvSpPr>
        <p:spPr>
          <a:xfrm>
            <a:off x="8985088" y="7257060"/>
            <a:ext cx="848628" cy="708684"/>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pic>
        <p:nvPicPr>
          <p:cNvPr id="344" name="network.pdf" descr="network.pdf"/>
          <p:cNvPicPr>
            <a:picLocks noChangeAspect="1"/>
          </p:cNvPicPr>
          <p:nvPr/>
        </p:nvPicPr>
        <p:blipFill>
          <a:blip r:embed="rId3">
            <a:extLst/>
          </a:blip>
          <a:stretch>
            <a:fillRect/>
          </a:stretch>
        </p:blipFill>
        <p:spPr>
          <a:xfrm>
            <a:off x="2274518" y="6026141"/>
            <a:ext cx="8455764" cy="2818588"/>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40">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34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340">
                                            <p:txEl>
                                              <p:pRg st="1" end="1"/>
                                            </p:txEl>
                                          </p:spTgt>
                                        </p:tgtEl>
                                        <p:attrNameLst>
                                          <p:attrName>style.visibility</p:attrName>
                                        </p:attrNameLst>
                                      </p:cBhvr>
                                      <p:to>
                                        <p:strVal val="visible"/>
                                      </p:to>
                                    </p:set>
                                  </p:childTnLst>
                                </p:cTn>
                              </p:par>
                            </p:childTnLst>
                          </p:cTn>
                        </p:par>
                        <p:par>
                          <p:cTn id="13" fill="hold">
                            <p:stCondLst>
                              <p:cond delay="0"/>
                            </p:stCondLst>
                            <p:childTnLst>
                              <p:par>
                                <p:cTn id="14" presetClass="entr" nodeType="afterEffect" presetSubtype="0" presetID="1" grpId="2" fill="hold">
                                  <p:stCondLst>
                                    <p:cond delay="0"/>
                                  </p:stCondLst>
                                  <p:iterate type="el" backwards="0">
                                    <p:tmAbs val="0"/>
                                  </p:iterate>
                                  <p:childTnLst>
                                    <p:set>
                                      <p:cBhvr>
                                        <p:cTn id="15" fill="hold"/>
                                        <p:tgtEl>
                                          <p:spTgt spid="344"/>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0" presetID="1" grpId="1" fill="hold">
                                  <p:stCondLst>
                                    <p:cond delay="0"/>
                                  </p:stCondLst>
                                  <p:iterate type="el" backwards="0">
                                    <p:tmAbs val="0"/>
                                  </p:iterate>
                                  <p:childTnLst>
                                    <p:set>
                                      <p:cBhvr>
                                        <p:cTn id="19" fill="hold"/>
                                        <p:tgtEl>
                                          <p:spTgt spid="340">
                                            <p:txEl>
                                              <p:pRg st="2" end="2"/>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0" presetID="1" grpId="1" fill="hold">
                                  <p:stCondLst>
                                    <p:cond delay="0"/>
                                  </p:stCondLst>
                                  <p:iterate type="el" backwards="0">
                                    <p:tmAbs val="0"/>
                                  </p:iterate>
                                  <p:childTnLst>
                                    <p:set>
                                      <p:cBhvr>
                                        <p:cTn id="23" fill="hold"/>
                                        <p:tgtEl>
                                          <p:spTgt spid="340">
                                            <p:txEl>
                                              <p:pRg st="3" end="3"/>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0" presetID="1" grpId="1" fill="hold">
                                  <p:stCondLst>
                                    <p:cond delay="0"/>
                                  </p:stCondLst>
                                  <p:iterate type="el" backwards="0">
                                    <p:tmAbs val="0"/>
                                  </p:iterate>
                                  <p:childTnLst>
                                    <p:set>
                                      <p:cBhvr>
                                        <p:cTn id="27" fill="hold"/>
                                        <p:tgtEl>
                                          <p:spTgt spid="340">
                                            <p:txEl>
                                              <p:pRg st="4" end="4"/>
                                            </p:txEl>
                                          </p:spTgt>
                                        </p:tgtEl>
                                        <p:attrNameLst>
                                          <p:attrName>style.visibility</p:attrName>
                                        </p:attrNameLst>
                                      </p:cBhvr>
                                      <p:to>
                                        <p:strVal val="visible"/>
                                      </p:to>
                                    </p:set>
                                  </p:childTnLst>
                                </p:cTn>
                              </p:par>
                            </p:childTnLst>
                          </p:cTn>
                        </p:par>
                        <p:par>
                          <p:cTn id="28" fill="hold">
                            <p:stCondLst>
                              <p:cond delay="0"/>
                            </p:stCondLst>
                            <p:childTnLst>
                              <p:par>
                                <p:cTn id="29" presetClass="entr" nodeType="afterEffect" presetSubtype="0" presetID="1" grpId="3" fill="hold">
                                  <p:stCondLst>
                                    <p:cond delay="0"/>
                                  </p:stCondLst>
                                  <p:iterate type="el" backwards="0">
                                    <p:tmAbs val="0"/>
                                  </p:iterate>
                                  <p:childTnLst>
                                    <p:set>
                                      <p:cBhvr>
                                        <p:cTn id="30" fill="hold"/>
                                        <p:tgtEl>
                                          <p:spTgt spid="34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41" grpId="3"/>
      <p:bldP build="whole" bldLvl="1" animBg="1" rev="0" advAuto="0" spid="344" grpId="2"/>
      <p:bldP build="p" bldLvl="5" animBg="1" rev="0" advAuto="0" spid="340" grpId="1"/>
    </p:bld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Experiments"/>
          <p:cNvSpPr txBox="1"/>
          <p:nvPr>
            <p:ph type="title"/>
          </p:nvPr>
        </p:nvSpPr>
        <p:spPr>
          <a:prstGeom prst="rect">
            <a:avLst/>
          </a:prstGeom>
        </p:spPr>
        <p:txBody>
          <a:bodyPr/>
          <a:lstStyle/>
          <a:p>
            <a:pPr/>
            <a:r>
              <a:t>Experiments</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Evolution leads to harder Packs"/>
          <p:cNvSpPr txBox="1"/>
          <p:nvPr>
            <p:ph type="title"/>
          </p:nvPr>
        </p:nvSpPr>
        <p:spPr>
          <a:prstGeom prst="rect">
            <a:avLst/>
          </a:prstGeom>
        </p:spPr>
        <p:txBody>
          <a:bodyPr/>
          <a:lstStyle>
            <a:lvl1pPr defTabSz="484886">
              <a:defRPr sz="6640"/>
            </a:lvl1pPr>
          </a:lstStyle>
          <a:p>
            <a:pPr/>
            <a:r>
              <a:t>Evolution leads to harder Packs</a:t>
            </a:r>
          </a:p>
        </p:txBody>
      </p:sp>
      <p:pic>
        <p:nvPicPr>
          <p:cNvPr id="351" name="p1.pdf" descr="p1.pdf"/>
          <p:cNvPicPr>
            <a:picLocks noChangeAspect="1"/>
          </p:cNvPicPr>
          <p:nvPr/>
        </p:nvPicPr>
        <p:blipFill>
          <a:blip r:embed="rId3">
            <a:extLst/>
          </a:blip>
          <a:stretch>
            <a:fillRect/>
          </a:stretch>
        </p:blipFill>
        <p:spPr>
          <a:xfrm>
            <a:off x="2672516" y="2820587"/>
            <a:ext cx="7659768" cy="5839626"/>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55" name="Screen Shot 2020-06-14 at 3.28.57 PM.png" descr="Screen Shot 2020-06-14 at 3.28.57 PM.png"/>
          <p:cNvPicPr>
            <a:picLocks noChangeAspect="1"/>
          </p:cNvPicPr>
          <p:nvPr/>
        </p:nvPicPr>
        <p:blipFill>
          <a:blip r:embed="rId2">
            <a:extLst/>
          </a:blip>
          <a:stretch>
            <a:fillRect/>
          </a:stretch>
        </p:blipFill>
        <p:spPr>
          <a:xfrm>
            <a:off x="762000" y="4089400"/>
            <a:ext cx="11480800" cy="3302000"/>
          </a:xfrm>
          <a:prstGeom prst="rect">
            <a:avLst/>
          </a:prstGeom>
          <a:ln w="12700">
            <a:miter lim="400000"/>
          </a:ln>
        </p:spPr>
      </p:pic>
      <p:sp>
        <p:nvSpPr>
          <p:cNvPr id="356" name="Performance of Baselines"/>
          <p:cNvSpPr txBox="1"/>
          <p:nvPr>
            <p:ph type="title"/>
          </p:nvPr>
        </p:nvSpPr>
        <p:spPr>
          <a:prstGeom prst="rect">
            <a:avLst/>
          </a:prstGeom>
        </p:spPr>
        <p:txBody>
          <a:bodyPr/>
          <a:lstStyle>
            <a:lvl1pPr defTabSz="531622">
              <a:defRPr sz="7280"/>
            </a:lvl1pPr>
          </a:lstStyle>
          <a:p>
            <a:pPr/>
            <a:r>
              <a:t>Performance of Baselines</a:t>
            </a:r>
          </a:p>
        </p:txBody>
      </p:sp>
      <p:sp>
        <p:nvSpPr>
          <p:cNvPr id="357" name="Rectangle"/>
          <p:cNvSpPr/>
          <p:nvPr/>
        </p:nvSpPr>
        <p:spPr>
          <a:xfrm>
            <a:off x="1144200" y="5624200"/>
            <a:ext cx="5282275" cy="1541276"/>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358" name="Rectangle"/>
          <p:cNvSpPr/>
          <p:nvPr/>
        </p:nvSpPr>
        <p:spPr>
          <a:xfrm>
            <a:off x="6762400" y="5624200"/>
            <a:ext cx="1547126" cy="1541276"/>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359" name="Rectangle"/>
          <p:cNvSpPr/>
          <p:nvPr/>
        </p:nvSpPr>
        <p:spPr>
          <a:xfrm>
            <a:off x="8645449" y="5624200"/>
            <a:ext cx="3010151" cy="1541276"/>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61" name="Screen Shot 2020-06-14 at 3.28.57 PM.png" descr="Screen Shot 2020-06-14 at 3.28.57 PM.png"/>
          <p:cNvPicPr>
            <a:picLocks noChangeAspect="1"/>
          </p:cNvPicPr>
          <p:nvPr/>
        </p:nvPicPr>
        <p:blipFill>
          <a:blip r:embed="rId2">
            <a:extLst/>
          </a:blip>
          <a:stretch>
            <a:fillRect/>
          </a:stretch>
        </p:blipFill>
        <p:spPr>
          <a:xfrm>
            <a:off x="762000" y="4089400"/>
            <a:ext cx="11480800" cy="3302000"/>
          </a:xfrm>
          <a:prstGeom prst="rect">
            <a:avLst/>
          </a:prstGeom>
          <a:ln w="12700">
            <a:miter lim="400000"/>
          </a:ln>
        </p:spPr>
      </p:pic>
      <p:sp>
        <p:nvSpPr>
          <p:cNvPr id="362" name="Performance of Baselines"/>
          <p:cNvSpPr txBox="1"/>
          <p:nvPr>
            <p:ph type="title"/>
          </p:nvPr>
        </p:nvSpPr>
        <p:spPr>
          <a:prstGeom prst="rect">
            <a:avLst/>
          </a:prstGeom>
        </p:spPr>
        <p:txBody>
          <a:bodyPr/>
          <a:lstStyle>
            <a:lvl1pPr defTabSz="531622">
              <a:defRPr sz="7280"/>
            </a:lvl1pPr>
          </a:lstStyle>
          <a:p>
            <a:pPr/>
            <a:r>
              <a:t>Performance of Baselines</a:t>
            </a:r>
          </a:p>
        </p:txBody>
      </p:sp>
      <p:sp>
        <p:nvSpPr>
          <p:cNvPr id="363" name="Rectangle"/>
          <p:cNvSpPr/>
          <p:nvPr/>
        </p:nvSpPr>
        <p:spPr>
          <a:xfrm>
            <a:off x="1144200" y="6775525"/>
            <a:ext cx="5282275" cy="389951"/>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364" name="Rectangle"/>
          <p:cNvSpPr/>
          <p:nvPr/>
        </p:nvSpPr>
        <p:spPr>
          <a:xfrm>
            <a:off x="6762400" y="6775525"/>
            <a:ext cx="1547126" cy="389951"/>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365" name="Rectangle"/>
          <p:cNvSpPr/>
          <p:nvPr/>
        </p:nvSpPr>
        <p:spPr>
          <a:xfrm>
            <a:off x="8645449" y="6775525"/>
            <a:ext cx="3010151" cy="389951"/>
          </a:xfrm>
          <a:prstGeom prst="rect">
            <a:avLst/>
          </a:prstGeom>
          <a:solidFill>
            <a:srgbClr val="FFFFFF"/>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7" name="Performance of Baselines"/>
          <p:cNvSpPr txBox="1"/>
          <p:nvPr>
            <p:ph type="title"/>
          </p:nvPr>
        </p:nvSpPr>
        <p:spPr>
          <a:prstGeom prst="rect">
            <a:avLst/>
          </a:prstGeom>
        </p:spPr>
        <p:txBody>
          <a:bodyPr/>
          <a:lstStyle>
            <a:lvl1pPr defTabSz="531622">
              <a:defRPr sz="7280"/>
            </a:lvl1pPr>
          </a:lstStyle>
          <a:p>
            <a:pPr/>
            <a:r>
              <a:t>Performance of Baselines</a:t>
            </a:r>
          </a:p>
        </p:txBody>
      </p:sp>
      <p:pic>
        <p:nvPicPr>
          <p:cNvPr id="368" name="Screen Shot 2020-06-14 at 3.28.57 PM.png" descr="Screen Shot 2020-06-14 at 3.28.57 PM.png"/>
          <p:cNvPicPr>
            <a:picLocks noChangeAspect="1"/>
          </p:cNvPicPr>
          <p:nvPr/>
        </p:nvPicPr>
        <p:blipFill>
          <a:blip r:embed="rId3">
            <a:extLst/>
          </a:blip>
          <a:stretch>
            <a:fillRect/>
          </a:stretch>
        </p:blipFill>
        <p:spPr>
          <a:xfrm>
            <a:off x="762000" y="4089400"/>
            <a:ext cx="11480800" cy="330200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Geometric Planning"/>
          <p:cNvSpPr txBox="1"/>
          <p:nvPr>
            <p:ph type="title"/>
          </p:nvPr>
        </p:nvSpPr>
        <p:spPr>
          <a:prstGeom prst="rect">
            <a:avLst/>
          </a:prstGeom>
        </p:spPr>
        <p:txBody>
          <a:bodyPr/>
          <a:lstStyle/>
          <a:p>
            <a:pPr/>
            <a:r>
              <a:t>Geometric Planning</a:t>
            </a:r>
          </a:p>
        </p:txBody>
      </p:sp>
      <p:sp>
        <p:nvSpPr>
          <p:cNvPr id="131" name="Simultaneously reasoning about geometry and planning action crucial for humans…"/>
          <p:cNvSpPr txBox="1"/>
          <p:nvPr>
            <p:ph type="body" idx="1"/>
          </p:nvPr>
        </p:nvSpPr>
        <p:spPr>
          <a:prstGeom prst="rect">
            <a:avLst/>
          </a:prstGeom>
        </p:spPr>
        <p:txBody>
          <a:bodyPr/>
          <a:lstStyle/>
          <a:p>
            <a:pPr/>
            <a:r>
              <a:rPr b="1"/>
              <a:t>Simultaneously </a:t>
            </a:r>
            <a:r>
              <a:t>reasoning about geometry and planning action crucial for humans</a:t>
            </a:r>
          </a:p>
          <a:p>
            <a:pPr/>
            <a:r>
              <a:t>Comes in handy while grocery shopping, rearranging room, warehouse management</a:t>
            </a:r>
          </a:p>
          <a:p>
            <a:pPr/>
            <a:r>
              <a:rPr b="1"/>
              <a:t>Symbolic</a:t>
            </a:r>
            <a:r>
              <a:t> Planning — Manipulating </a:t>
            </a:r>
            <a:r>
              <a:rPr b="1"/>
              <a:t>Symbols</a:t>
            </a:r>
            <a:endParaRPr b="1"/>
          </a:p>
          <a:p>
            <a:pPr/>
            <a:r>
              <a:rPr b="1"/>
              <a:t>Geometric </a:t>
            </a:r>
            <a:r>
              <a:t>Planning — Manipulating </a:t>
            </a:r>
            <a:r>
              <a:rPr b="1"/>
              <a:t>Geometries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0" presetID="1" grpId="1" fill="hold">
                                  <p:stCondLst>
                                    <p:cond delay="0"/>
                                  </p:stCondLst>
                                  <p:iterate type="el" backwards="0">
                                    <p:tmAbs val="0"/>
                                  </p:iterate>
                                  <p:childTnLst>
                                    <p:set>
                                      <p:cBhvr>
                                        <p:cTn id="6" fill="hold"/>
                                        <p:tgtEl>
                                          <p:spTgt spid="131">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3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13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13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131">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31" grpId="1"/>
    </p:bldLst>
  </p:timing>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2" name="Conclusion"/>
          <p:cNvSpPr txBox="1"/>
          <p:nvPr>
            <p:ph type="title"/>
          </p:nvPr>
        </p:nvSpPr>
        <p:spPr>
          <a:prstGeom prst="rect">
            <a:avLst/>
          </a:prstGeom>
        </p:spPr>
        <p:txBody>
          <a:bodyPr/>
          <a:lstStyle/>
          <a:p>
            <a:pPr/>
            <a:r>
              <a:t>Conclusion</a:t>
            </a:r>
          </a:p>
        </p:txBody>
      </p:sp>
      <p:sp>
        <p:nvSpPr>
          <p:cNvPr id="373" name="PackIt, a virtual environment for geometric planning…"/>
          <p:cNvSpPr txBox="1"/>
          <p:nvPr>
            <p:ph type="body" idx="1"/>
          </p:nvPr>
        </p:nvSpPr>
        <p:spPr>
          <a:prstGeom prst="rect">
            <a:avLst/>
          </a:prstGeom>
        </p:spPr>
        <p:txBody>
          <a:bodyPr/>
          <a:lstStyle/>
          <a:p>
            <a:pPr/>
            <a:r>
              <a:t>PackIt, a virtual environment for geometric planning</a:t>
            </a:r>
          </a:p>
          <a:p>
            <a:pPr/>
            <a:r>
              <a:t>Generate packs using evolution</a:t>
            </a:r>
          </a:p>
          <a:p>
            <a:pPr/>
            <a:r>
              <a:t>Virtual environment where packing task broken into steps</a:t>
            </a:r>
          </a:p>
          <a:p>
            <a:pPr/>
            <a:r>
              <a:t>Evaluate heuristic as well as learning based baselines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0" presetID="1" grpId="1" fill="hold">
                                  <p:stCondLst>
                                    <p:cond delay="0"/>
                                  </p:stCondLst>
                                  <p:iterate type="el" backwards="0">
                                    <p:tmAbs val="0"/>
                                  </p:iterate>
                                  <p:childTnLst>
                                    <p:set>
                                      <p:cBhvr>
                                        <p:cTn id="6" fill="hold"/>
                                        <p:tgtEl>
                                          <p:spTgt spid="373">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37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37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37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373">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373" grpId="1"/>
    </p:bld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7" name="Thanks"/>
          <p:cNvSpPr txBox="1"/>
          <p:nvPr>
            <p:ph type="title"/>
          </p:nvPr>
        </p:nvSpPr>
        <p:spPr>
          <a:prstGeom prst="rect">
            <a:avLst/>
          </a:prstGeom>
        </p:spPr>
        <p:txBody>
          <a:bodyPr/>
          <a:lstStyle/>
          <a:p>
            <a:pPr/>
            <a:r>
              <a:t>Thanks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Benchmark for Geometric Planning"/>
          <p:cNvSpPr txBox="1"/>
          <p:nvPr>
            <p:ph type="title"/>
          </p:nvPr>
        </p:nvSpPr>
        <p:spPr>
          <a:prstGeom prst="rect">
            <a:avLst/>
          </a:prstGeom>
        </p:spPr>
        <p:txBody>
          <a:bodyPr/>
          <a:lstStyle>
            <a:lvl1pPr defTabSz="484886">
              <a:defRPr sz="6640"/>
            </a:lvl1pPr>
          </a:lstStyle>
          <a:p>
            <a:pPr/>
            <a:r>
              <a:t>Benchmark for Geometric Planning</a:t>
            </a:r>
          </a:p>
        </p:txBody>
      </p:sp>
      <p:sp>
        <p:nvSpPr>
          <p:cNvPr id="136" name="Benchmarks needed to develop and evaluate systems…"/>
          <p:cNvSpPr txBox="1"/>
          <p:nvPr>
            <p:ph type="body" idx="1"/>
          </p:nvPr>
        </p:nvSpPr>
        <p:spPr>
          <a:prstGeom prst="rect">
            <a:avLst/>
          </a:prstGeom>
        </p:spPr>
        <p:txBody>
          <a:bodyPr/>
          <a:lstStyle/>
          <a:p>
            <a:pPr/>
            <a:r>
              <a:t>Benchmarks needed to develop and evaluate systems</a:t>
            </a:r>
          </a:p>
          <a:p>
            <a:pPr/>
            <a:r>
              <a:t>Existing benchmarks ill-suited for geometric planning</a:t>
            </a:r>
          </a:p>
          <a:p>
            <a:pPr lvl="1"/>
            <a:r>
              <a:t>Interactive Environments — focus on high level task planning, sufficient to treat objects as boxes</a:t>
            </a:r>
          </a:p>
          <a:p>
            <a:pPr lvl="1"/>
            <a:r>
              <a:t>Robotic Environments — focus on low-level control, no reasoning about geometry of multiple objects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0" presetID="1" grpId="1" fill="hold">
                                  <p:stCondLst>
                                    <p:cond delay="0"/>
                                  </p:stCondLst>
                                  <p:iterate type="el" backwards="0">
                                    <p:tmAbs val="0"/>
                                  </p:iterate>
                                  <p:childTnLst>
                                    <p:set>
                                      <p:cBhvr>
                                        <p:cTn id="6" fill="hold"/>
                                        <p:tgtEl>
                                          <p:spTgt spid="136">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3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13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136">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136">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36" grpId="1"/>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Packing serves as proxy for geometric planning…"/>
          <p:cNvSpPr txBox="1"/>
          <p:nvPr>
            <p:ph type="body" sz="half" idx="1"/>
          </p:nvPr>
        </p:nvSpPr>
        <p:spPr>
          <a:xfrm>
            <a:off x="795745" y="5344098"/>
            <a:ext cx="11099801" cy="3685602"/>
          </a:xfrm>
          <a:prstGeom prst="rect">
            <a:avLst/>
          </a:prstGeom>
        </p:spPr>
        <p:txBody>
          <a:bodyPr/>
          <a:lstStyle/>
          <a:p>
            <a:pPr/>
            <a:r>
              <a:t>Packing serves as proxy for geometric planning</a:t>
            </a:r>
          </a:p>
          <a:p>
            <a:pPr/>
            <a:r>
              <a:t>Packing in many domains like 3D printing</a:t>
            </a:r>
          </a:p>
        </p:txBody>
      </p:sp>
      <p:sp>
        <p:nvSpPr>
          <p:cNvPr id="141" name="PackIt"/>
          <p:cNvSpPr txBox="1"/>
          <p:nvPr>
            <p:ph type="title"/>
          </p:nvPr>
        </p:nvSpPr>
        <p:spPr>
          <a:prstGeom prst="rect">
            <a:avLst/>
          </a:prstGeom>
        </p:spPr>
        <p:txBody>
          <a:bodyPr/>
          <a:lstStyle/>
          <a:p>
            <a:pPr/>
            <a:r>
              <a:t>PackIt</a:t>
            </a:r>
          </a:p>
        </p:txBody>
      </p:sp>
      <p:grpSp>
        <p:nvGrpSpPr>
          <p:cNvPr id="144" name="Group"/>
          <p:cNvGrpSpPr/>
          <p:nvPr/>
        </p:nvGrpSpPr>
        <p:grpSpPr>
          <a:xfrm>
            <a:off x="1669369" y="2487093"/>
            <a:ext cx="3745855" cy="3369714"/>
            <a:chOff x="0" y="0"/>
            <a:chExt cx="3745853" cy="3369713"/>
          </a:xfrm>
        </p:grpSpPr>
        <p:pic>
          <p:nvPicPr>
            <p:cNvPr id="142" name="packing.pdf" descr="packing.pdf"/>
            <p:cNvPicPr>
              <a:picLocks noChangeAspect="1"/>
            </p:cNvPicPr>
            <p:nvPr/>
          </p:nvPicPr>
          <p:blipFill>
            <a:blip r:embed="rId3">
              <a:extLst/>
            </a:blip>
            <a:srcRect l="0" t="0" r="45417" b="0"/>
            <a:stretch>
              <a:fillRect/>
            </a:stretch>
          </p:blipFill>
          <p:spPr>
            <a:xfrm>
              <a:off x="0" y="0"/>
              <a:ext cx="3745854" cy="2949263"/>
            </a:xfrm>
            <a:prstGeom prst="rect">
              <a:avLst/>
            </a:prstGeom>
            <a:ln w="12700" cap="flat">
              <a:noFill/>
              <a:miter lim="400000"/>
            </a:ln>
            <a:effectLst/>
          </p:spPr>
        </p:pic>
        <p:sp>
          <p:nvSpPr>
            <p:cNvPr id="143" name="Input"/>
            <p:cNvSpPr txBox="1"/>
            <p:nvPr/>
          </p:nvSpPr>
          <p:spPr>
            <a:xfrm>
              <a:off x="1376235" y="2916396"/>
              <a:ext cx="993236" cy="45331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p>
              <a:pPr/>
              <a:r>
                <a:t>Input</a:t>
              </a:r>
            </a:p>
          </p:txBody>
        </p:sp>
      </p:grpSp>
      <p:grpSp>
        <p:nvGrpSpPr>
          <p:cNvPr id="147" name="Group"/>
          <p:cNvGrpSpPr/>
          <p:nvPr/>
        </p:nvGrpSpPr>
        <p:grpSpPr>
          <a:xfrm>
            <a:off x="8495266" y="2957269"/>
            <a:ext cx="1773364" cy="2429362"/>
            <a:chOff x="0" y="0"/>
            <a:chExt cx="1773363" cy="2429361"/>
          </a:xfrm>
        </p:grpSpPr>
        <p:pic>
          <p:nvPicPr>
            <p:cNvPr id="145" name="packing.pdf" descr="packing.pdf"/>
            <p:cNvPicPr>
              <a:picLocks noChangeAspect="1"/>
            </p:cNvPicPr>
            <p:nvPr/>
          </p:nvPicPr>
          <p:blipFill>
            <a:blip r:embed="rId3">
              <a:extLst/>
            </a:blip>
            <a:srcRect l="74593" t="16221" r="0" b="16221"/>
            <a:stretch>
              <a:fillRect/>
            </a:stretch>
          </p:blipFill>
          <p:spPr>
            <a:xfrm>
              <a:off x="0" y="0"/>
              <a:ext cx="1773364" cy="2026438"/>
            </a:xfrm>
            <a:prstGeom prst="rect">
              <a:avLst/>
            </a:prstGeom>
            <a:ln w="12700" cap="flat">
              <a:noFill/>
              <a:miter lim="400000"/>
            </a:ln>
            <a:effectLst/>
          </p:spPr>
        </p:pic>
        <p:sp>
          <p:nvSpPr>
            <p:cNvPr id="146" name="Objective"/>
            <p:cNvSpPr txBox="1"/>
            <p:nvPr/>
          </p:nvSpPr>
          <p:spPr>
            <a:xfrm>
              <a:off x="140773" y="1968302"/>
              <a:ext cx="1491692" cy="4610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Objective</a:t>
              </a:r>
            </a:p>
          </p:txBody>
        </p:sp>
      </p:grpSp>
      <p:grpSp>
        <p:nvGrpSpPr>
          <p:cNvPr id="151" name="Group"/>
          <p:cNvGrpSpPr/>
          <p:nvPr/>
        </p:nvGrpSpPr>
        <p:grpSpPr>
          <a:xfrm>
            <a:off x="5764391" y="3375755"/>
            <a:ext cx="2381708" cy="1056388"/>
            <a:chOff x="0" y="0"/>
            <a:chExt cx="2381706" cy="1056386"/>
          </a:xfrm>
        </p:grpSpPr>
        <p:pic>
          <p:nvPicPr>
            <p:cNvPr id="148" name="packing.pdf" descr="packing.pdf"/>
            <p:cNvPicPr>
              <a:picLocks noChangeAspect="1"/>
            </p:cNvPicPr>
            <p:nvPr/>
          </p:nvPicPr>
          <p:blipFill>
            <a:blip r:embed="rId3">
              <a:extLst/>
            </a:blip>
            <a:srcRect l="61043" t="30466" r="32141" b="34316"/>
            <a:stretch>
              <a:fillRect/>
            </a:stretch>
          </p:blipFill>
          <p:spPr>
            <a:xfrm>
              <a:off x="952926" y="0"/>
              <a:ext cx="475691" cy="1056387"/>
            </a:xfrm>
            <a:prstGeom prst="rect">
              <a:avLst/>
            </a:prstGeom>
            <a:ln w="12700" cap="flat">
              <a:noFill/>
              <a:miter lim="400000"/>
            </a:ln>
            <a:effectLst/>
          </p:spPr>
        </p:pic>
        <p:sp>
          <p:nvSpPr>
            <p:cNvPr id="149" name="Arrow"/>
            <p:cNvSpPr/>
            <p:nvPr/>
          </p:nvSpPr>
          <p:spPr>
            <a:xfrm>
              <a:off x="0" y="226361"/>
              <a:ext cx="603758" cy="603759"/>
            </a:xfrm>
            <a:prstGeom prst="rightArrow">
              <a:avLst>
                <a:gd name="adj1" fmla="val 32000"/>
                <a:gd name="adj2" fmla="val 64000"/>
              </a:avLst>
            </a:prstGeom>
            <a:solidFill>
              <a:schemeClr val="accent1"/>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150" name="Arrow"/>
            <p:cNvSpPr/>
            <p:nvPr/>
          </p:nvSpPr>
          <p:spPr>
            <a:xfrm>
              <a:off x="1777948" y="226361"/>
              <a:ext cx="603759" cy="603759"/>
            </a:xfrm>
            <a:prstGeom prst="rightArrow">
              <a:avLst>
                <a:gd name="adj1" fmla="val 32000"/>
                <a:gd name="adj2" fmla="val 64000"/>
              </a:avLst>
            </a:prstGeom>
            <a:solidFill>
              <a:schemeClr val="accent1"/>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4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5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140">
                                            <p:bg/>
                                          </p:spTgt>
                                        </p:tgtEl>
                                        <p:attrNameLst>
                                          <p:attrName>style.visibility</p:attrName>
                                        </p:attrNameLst>
                                      </p:cBhvr>
                                      <p:to>
                                        <p:strVal val="visible"/>
                                      </p:to>
                                    </p:set>
                                  </p:childTnLst>
                                </p:cTn>
                              </p:par>
                              <p:par>
                                <p:cTn id="19" presetClass="entr" nodeType="withEffect" presetSubtype="0" presetID="1" grpId="4" fill="hold">
                                  <p:stCondLst>
                                    <p:cond delay="0"/>
                                  </p:stCondLst>
                                  <p:iterate type="el" backwards="0">
                                    <p:tmAbs val="0"/>
                                  </p:iterate>
                                  <p:childTnLst>
                                    <p:set>
                                      <p:cBhvr>
                                        <p:cTn id="20" fill="hold"/>
                                        <p:tgtEl>
                                          <p:spTgt spid="140">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4" fill="hold">
                                  <p:stCondLst>
                                    <p:cond delay="0"/>
                                  </p:stCondLst>
                                  <p:iterate type="el" backwards="0">
                                    <p:tmAbs val="0"/>
                                  </p:iterate>
                                  <p:childTnLst>
                                    <p:set>
                                      <p:cBhvr>
                                        <p:cTn id="24" fill="hold"/>
                                        <p:tgtEl>
                                          <p:spTgt spid="140">
                                            <p:txEl>
                                              <p:pRg st="1" end="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1" grpId="2"/>
      <p:bldP build="whole" bldLvl="1" animBg="1" rev="0" advAuto="0" spid="144" grpId="1"/>
      <p:bldP build="whole" bldLvl="1" animBg="1" rev="0" advAuto="0" spid="147" grpId="3"/>
      <p:bldP build="p" bldLvl="5" animBg="1" rev="0" advAuto="0" spid="140" grpId="4"/>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PackIt"/>
          <p:cNvSpPr txBox="1"/>
          <p:nvPr>
            <p:ph type="title"/>
          </p:nvPr>
        </p:nvSpPr>
        <p:spPr>
          <a:prstGeom prst="rect">
            <a:avLst/>
          </a:prstGeom>
        </p:spPr>
        <p:txBody>
          <a:bodyPr/>
          <a:lstStyle/>
          <a:p>
            <a:pPr/>
            <a:r>
              <a:t>PackIt</a:t>
            </a:r>
          </a:p>
        </p:txBody>
      </p:sp>
      <p:sp>
        <p:nvSpPr>
          <p:cNvPr id="156" name="Two components:…"/>
          <p:cNvSpPr txBox="1"/>
          <p:nvPr>
            <p:ph type="body" idx="1"/>
          </p:nvPr>
        </p:nvSpPr>
        <p:spPr>
          <a:prstGeom prst="rect">
            <a:avLst/>
          </a:prstGeom>
        </p:spPr>
        <p:txBody>
          <a:bodyPr/>
          <a:lstStyle/>
          <a:p>
            <a:pPr lvl="1"/>
            <a:r>
              <a:t>Two components:</a:t>
            </a:r>
          </a:p>
          <a:p>
            <a:pPr lvl="2"/>
            <a:r>
              <a:t>Dataset of Packs</a:t>
            </a:r>
          </a:p>
          <a:p>
            <a:pPr lvl="2"/>
            <a:r>
              <a:t>Virtual Environment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Subtype="0" presetID="1" grpId="1" fill="hold">
                                  <p:stCondLst>
                                    <p:cond delay="0"/>
                                  </p:stCondLst>
                                  <p:iterate type="el" backwards="0">
                                    <p:tmAbs val="0"/>
                                  </p:iterate>
                                  <p:childTnLst>
                                    <p:set>
                                      <p:cBhvr>
                                        <p:cTn id="6" fill="hold"/>
                                        <p:tgtEl>
                                          <p:spTgt spid="156">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5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15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156">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56"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PackIt"/>
          <p:cNvSpPr txBox="1"/>
          <p:nvPr>
            <p:ph type="title"/>
          </p:nvPr>
        </p:nvSpPr>
        <p:spPr>
          <a:prstGeom prst="rect">
            <a:avLst/>
          </a:prstGeom>
        </p:spPr>
        <p:txBody>
          <a:bodyPr/>
          <a:lstStyle/>
          <a:p>
            <a:pPr/>
            <a:r>
              <a:t>PackIt</a:t>
            </a:r>
          </a:p>
        </p:txBody>
      </p:sp>
      <p:sp>
        <p:nvSpPr>
          <p:cNvPr id="161" name="Two components:…"/>
          <p:cNvSpPr txBox="1"/>
          <p:nvPr>
            <p:ph type="body" idx="1"/>
          </p:nvPr>
        </p:nvSpPr>
        <p:spPr>
          <a:prstGeom prst="rect">
            <a:avLst/>
          </a:prstGeom>
        </p:spPr>
        <p:txBody>
          <a:bodyPr/>
          <a:lstStyle/>
          <a:p>
            <a:pPr lvl="1"/>
            <a:r>
              <a:t>Two components:</a:t>
            </a:r>
          </a:p>
          <a:p>
            <a:pPr lvl="2">
              <a:defRPr b="1"/>
            </a:pPr>
            <a:r>
              <a:t>Dataset of Packs</a:t>
            </a:r>
          </a:p>
          <a:p>
            <a:pPr lvl="2"/>
            <a:r>
              <a:t>Virtual Environment</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Ensures each task has a solution…"/>
          <p:cNvSpPr txBox="1"/>
          <p:nvPr>
            <p:ph type="body" sz="half" idx="1"/>
          </p:nvPr>
        </p:nvSpPr>
        <p:spPr>
          <a:xfrm>
            <a:off x="795745" y="5344098"/>
            <a:ext cx="11099801" cy="3685602"/>
          </a:xfrm>
          <a:prstGeom prst="rect">
            <a:avLst/>
          </a:prstGeom>
        </p:spPr>
        <p:txBody>
          <a:bodyPr/>
          <a:lstStyle/>
          <a:p>
            <a:pPr/>
            <a:r>
              <a:t>Ensures each task has a solution</a:t>
            </a:r>
          </a:p>
          <a:p>
            <a:pPr/>
            <a:r>
              <a:t>Hypothesis: denser packs lead to harder packing tasks</a:t>
            </a:r>
          </a:p>
          <a:p>
            <a:pPr/>
            <a:r>
              <a:t>Genetic algorithm is used to create dense packs</a:t>
            </a:r>
          </a:p>
        </p:txBody>
      </p:sp>
      <p:sp>
        <p:nvSpPr>
          <p:cNvPr id="166" name="Dataset of Packs"/>
          <p:cNvSpPr txBox="1"/>
          <p:nvPr>
            <p:ph type="title"/>
          </p:nvPr>
        </p:nvSpPr>
        <p:spPr>
          <a:xfrm>
            <a:off x="952500" y="259152"/>
            <a:ext cx="11099800" cy="2159001"/>
          </a:xfrm>
          <a:prstGeom prst="rect">
            <a:avLst/>
          </a:prstGeom>
        </p:spPr>
        <p:txBody>
          <a:bodyPr/>
          <a:lstStyle/>
          <a:p>
            <a:pPr/>
            <a:r>
              <a:t>Dataset of Packs</a:t>
            </a:r>
          </a:p>
        </p:txBody>
      </p:sp>
      <p:grpSp>
        <p:nvGrpSpPr>
          <p:cNvPr id="169" name="Group"/>
          <p:cNvGrpSpPr/>
          <p:nvPr/>
        </p:nvGrpSpPr>
        <p:grpSpPr>
          <a:xfrm>
            <a:off x="7859441" y="2322799"/>
            <a:ext cx="3809828" cy="3418902"/>
            <a:chOff x="0" y="0"/>
            <a:chExt cx="3809827" cy="3418901"/>
          </a:xfrm>
        </p:grpSpPr>
        <p:pic>
          <p:nvPicPr>
            <p:cNvPr id="167" name="packing.pdf" descr="packing.pdf"/>
            <p:cNvPicPr>
              <a:picLocks noChangeAspect="1"/>
            </p:cNvPicPr>
            <p:nvPr/>
          </p:nvPicPr>
          <p:blipFill>
            <a:blip r:embed="rId3">
              <a:extLst/>
            </a:blip>
            <a:srcRect l="0" t="0" r="45417" b="0"/>
            <a:stretch>
              <a:fillRect/>
            </a:stretch>
          </p:blipFill>
          <p:spPr>
            <a:xfrm>
              <a:off x="0" y="0"/>
              <a:ext cx="3809828" cy="2999632"/>
            </a:xfrm>
            <a:prstGeom prst="rect">
              <a:avLst/>
            </a:prstGeom>
            <a:ln w="12700" cap="flat">
              <a:noFill/>
              <a:miter lim="400000"/>
            </a:ln>
            <a:effectLst/>
          </p:spPr>
        </p:pic>
        <p:sp>
          <p:nvSpPr>
            <p:cNvPr id="168" name="Packing Task"/>
            <p:cNvSpPr txBox="1"/>
            <p:nvPr/>
          </p:nvSpPr>
          <p:spPr>
            <a:xfrm>
              <a:off x="885596" y="2957842"/>
              <a:ext cx="2038808" cy="4610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Packing Task</a:t>
              </a:r>
            </a:p>
          </p:txBody>
        </p:sp>
      </p:grpSp>
      <p:grpSp>
        <p:nvGrpSpPr>
          <p:cNvPr id="172" name="Group"/>
          <p:cNvGrpSpPr/>
          <p:nvPr/>
        </p:nvGrpSpPr>
        <p:grpSpPr>
          <a:xfrm>
            <a:off x="1335359" y="2842969"/>
            <a:ext cx="1773364" cy="2416662"/>
            <a:chOff x="0" y="0"/>
            <a:chExt cx="1773363" cy="2416661"/>
          </a:xfrm>
        </p:grpSpPr>
        <p:pic>
          <p:nvPicPr>
            <p:cNvPr id="170" name="packing.pdf" descr="packing.pdf"/>
            <p:cNvPicPr>
              <a:picLocks noChangeAspect="1"/>
            </p:cNvPicPr>
            <p:nvPr/>
          </p:nvPicPr>
          <p:blipFill>
            <a:blip r:embed="rId3">
              <a:extLst/>
            </a:blip>
            <a:srcRect l="74593" t="16221" r="0" b="16221"/>
            <a:stretch>
              <a:fillRect/>
            </a:stretch>
          </p:blipFill>
          <p:spPr>
            <a:xfrm>
              <a:off x="0" y="0"/>
              <a:ext cx="1773364" cy="2026438"/>
            </a:xfrm>
            <a:prstGeom prst="rect">
              <a:avLst/>
            </a:prstGeom>
            <a:ln w="12700" cap="flat">
              <a:noFill/>
              <a:miter lim="400000"/>
            </a:ln>
            <a:effectLst/>
          </p:spPr>
        </p:pic>
        <p:sp>
          <p:nvSpPr>
            <p:cNvPr id="171" name="Pack"/>
            <p:cNvSpPr txBox="1"/>
            <p:nvPr/>
          </p:nvSpPr>
          <p:spPr>
            <a:xfrm>
              <a:off x="465385" y="1955602"/>
              <a:ext cx="842468" cy="4610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Pack</a:t>
              </a:r>
            </a:p>
          </p:txBody>
        </p:sp>
      </p:grpSp>
      <p:grpSp>
        <p:nvGrpSpPr>
          <p:cNvPr id="176" name="Group"/>
          <p:cNvGrpSpPr/>
          <p:nvPr/>
        </p:nvGrpSpPr>
        <p:grpSpPr>
          <a:xfrm>
            <a:off x="3647949" y="3466446"/>
            <a:ext cx="3594037" cy="829360"/>
            <a:chOff x="0" y="0"/>
            <a:chExt cx="3594036" cy="829358"/>
          </a:xfrm>
        </p:grpSpPr>
        <p:sp>
          <p:nvSpPr>
            <p:cNvPr id="173" name="Arrow"/>
            <p:cNvSpPr/>
            <p:nvPr/>
          </p:nvSpPr>
          <p:spPr>
            <a:xfrm>
              <a:off x="0" y="112800"/>
              <a:ext cx="603758" cy="603759"/>
            </a:xfrm>
            <a:prstGeom prst="rightArrow">
              <a:avLst>
                <a:gd name="adj1" fmla="val 32000"/>
                <a:gd name="adj2" fmla="val 64000"/>
              </a:avLst>
            </a:prstGeom>
            <a:solidFill>
              <a:schemeClr val="accent1"/>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174" name="Arrow"/>
            <p:cNvSpPr/>
            <p:nvPr/>
          </p:nvSpPr>
          <p:spPr>
            <a:xfrm>
              <a:off x="2990279" y="112800"/>
              <a:ext cx="603758" cy="603759"/>
            </a:xfrm>
            <a:prstGeom prst="rightArrow">
              <a:avLst>
                <a:gd name="adj1" fmla="val 32000"/>
                <a:gd name="adj2" fmla="val 64000"/>
              </a:avLst>
            </a:prstGeom>
            <a:solidFill>
              <a:schemeClr val="accent1"/>
            </a:solidFill>
            <a:ln w="12700" cap="flat">
              <a:noFill/>
              <a:miter lim="400000"/>
            </a:ln>
            <a:effectLst/>
          </p:spPr>
          <p:txBody>
            <a:bodyPr wrap="square" lIns="50800" tIns="50800" rIns="50800" bIns="50800" numCol="1" anchor="ctr">
              <a:noAutofit/>
            </a:bodyPr>
            <a:lstStyle/>
            <a:p>
              <a:pPr>
                <a:defRPr b="0" sz="2200">
                  <a:solidFill>
                    <a:srgbClr val="FFFFFF"/>
                  </a:solidFill>
                  <a:latin typeface="+mn-lt"/>
                  <a:ea typeface="+mn-ea"/>
                  <a:cs typeface="+mn-cs"/>
                  <a:sym typeface="Helvetica Neue Medium"/>
                </a:defRPr>
              </a:pPr>
            </a:p>
          </p:txBody>
        </p:sp>
        <p:sp>
          <p:nvSpPr>
            <p:cNvPr id="175" name="Deconstruct…"/>
            <p:cNvSpPr txBox="1"/>
            <p:nvPr/>
          </p:nvSpPr>
          <p:spPr>
            <a:xfrm>
              <a:off x="361210" y="0"/>
              <a:ext cx="2970638" cy="82935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r>
                <a:t>Deconstruct</a:t>
              </a:r>
            </a:p>
            <a:p>
              <a:pPr/>
              <a:r>
                <a:t>a Pack</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7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7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6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165">
                                            <p:bg/>
                                          </p:spTgt>
                                        </p:tgtEl>
                                        <p:attrNameLst>
                                          <p:attrName>style.visibility</p:attrName>
                                        </p:attrNameLst>
                                      </p:cBhvr>
                                      <p:to>
                                        <p:strVal val="visible"/>
                                      </p:to>
                                    </p:set>
                                  </p:childTnLst>
                                </p:cTn>
                              </p:par>
                              <p:par>
                                <p:cTn id="19" presetClass="entr" nodeType="withEffect" presetSubtype="0" presetID="1" grpId="4" fill="hold">
                                  <p:stCondLst>
                                    <p:cond delay="0"/>
                                  </p:stCondLst>
                                  <p:iterate type="el" backwards="0">
                                    <p:tmAbs val="0"/>
                                  </p:iterate>
                                  <p:childTnLst>
                                    <p:set>
                                      <p:cBhvr>
                                        <p:cTn id="20" fill="hold"/>
                                        <p:tgtEl>
                                          <p:spTgt spid="165">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4" fill="hold">
                                  <p:stCondLst>
                                    <p:cond delay="0"/>
                                  </p:stCondLst>
                                  <p:iterate type="el" backwards="0">
                                    <p:tmAbs val="0"/>
                                  </p:iterate>
                                  <p:childTnLst>
                                    <p:set>
                                      <p:cBhvr>
                                        <p:cTn id="24" fill="hold"/>
                                        <p:tgtEl>
                                          <p:spTgt spid="165">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4" fill="hold">
                                  <p:stCondLst>
                                    <p:cond delay="0"/>
                                  </p:stCondLst>
                                  <p:iterate type="el" backwards="0">
                                    <p:tmAbs val="0"/>
                                  </p:iterate>
                                  <p:childTnLst>
                                    <p:set>
                                      <p:cBhvr>
                                        <p:cTn id="28" fill="hold"/>
                                        <p:tgtEl>
                                          <p:spTgt spid="165">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6" grpId="2"/>
      <p:bldP build="whole" bldLvl="1" animBg="1" rev="0" advAuto="0" spid="169" grpId="3"/>
      <p:bldP build="whole" bldLvl="1" animBg="1" rev="0" advAuto="0" spid="172" grpId="1"/>
      <p:bldP build="p" bldLvl="5" animBg="1" rev="0" advAuto="0" spid="165" grpId="4"/>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Genetic Algorithm"/>
          <p:cNvSpPr txBox="1"/>
          <p:nvPr>
            <p:ph type="title"/>
          </p:nvPr>
        </p:nvSpPr>
        <p:spPr>
          <a:prstGeom prst="rect">
            <a:avLst/>
          </a:prstGeom>
        </p:spPr>
        <p:txBody>
          <a:bodyPr/>
          <a:lstStyle/>
          <a:p>
            <a:pPr/>
            <a:r>
              <a:t>Genetic Algorithm</a:t>
            </a:r>
          </a:p>
        </p:txBody>
      </p:sp>
      <p:pic>
        <p:nvPicPr>
          <p:cNvPr id="181" name="evol_1.png" descr="evol_1.png"/>
          <p:cNvPicPr>
            <a:picLocks noChangeAspect="1"/>
          </p:cNvPicPr>
          <p:nvPr/>
        </p:nvPicPr>
        <p:blipFill>
          <a:blip r:embed="rId3">
            <a:extLst/>
          </a:blip>
          <a:stretch>
            <a:fillRect/>
          </a:stretch>
        </p:blipFill>
        <p:spPr>
          <a:xfrm>
            <a:off x="2690628" y="3657330"/>
            <a:ext cx="1596736" cy="1870051"/>
          </a:xfrm>
          <a:prstGeom prst="rect">
            <a:avLst/>
          </a:prstGeom>
          <a:ln w="12700">
            <a:miter lim="400000"/>
          </a:ln>
        </p:spPr>
      </p:pic>
      <p:pic>
        <p:nvPicPr>
          <p:cNvPr id="182" name="evol_2.png" descr="evol_2.png"/>
          <p:cNvPicPr>
            <a:picLocks noChangeAspect="1"/>
          </p:cNvPicPr>
          <p:nvPr/>
        </p:nvPicPr>
        <p:blipFill>
          <a:blip r:embed="rId4">
            <a:extLst/>
          </a:blip>
          <a:stretch>
            <a:fillRect/>
          </a:stretch>
        </p:blipFill>
        <p:spPr>
          <a:xfrm>
            <a:off x="2695125" y="3670569"/>
            <a:ext cx="4575441" cy="2540001"/>
          </a:xfrm>
          <a:prstGeom prst="rect">
            <a:avLst/>
          </a:prstGeom>
          <a:ln w="12700">
            <a:miter lim="400000"/>
          </a:ln>
        </p:spPr>
      </p:pic>
      <p:pic>
        <p:nvPicPr>
          <p:cNvPr id="183" name="evol_3.png" descr="evol_3.png"/>
          <p:cNvPicPr>
            <a:picLocks noChangeAspect="1"/>
          </p:cNvPicPr>
          <p:nvPr/>
        </p:nvPicPr>
        <p:blipFill>
          <a:blip r:embed="rId5">
            <a:extLst/>
          </a:blip>
          <a:stretch>
            <a:fillRect/>
          </a:stretch>
        </p:blipFill>
        <p:spPr>
          <a:xfrm>
            <a:off x="5790688" y="3670569"/>
            <a:ext cx="4523484" cy="25400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8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8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1" grpId="1"/>
      <p:bldP build="whole" bldLvl="1" animBg="1" rev="0" advAuto="0" spid="182" grpId="2"/>
      <p:bldP build="whole" bldLvl="1" animBg="1" rev="0" advAuto="0" spid="183" grpId="3"/>
    </p:bldLst>
  </p:timing>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